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6"/>
  </p:notesMasterIdLst>
  <p:sldIdLst>
    <p:sldId id="256" r:id="rId2"/>
    <p:sldId id="263" r:id="rId3"/>
    <p:sldId id="311" r:id="rId4"/>
    <p:sldId id="312" r:id="rId5"/>
    <p:sldId id="310" r:id="rId6"/>
    <p:sldId id="313" r:id="rId7"/>
    <p:sldId id="314" r:id="rId8"/>
    <p:sldId id="319" r:id="rId9"/>
    <p:sldId id="271" r:id="rId10"/>
    <p:sldId id="320" r:id="rId11"/>
    <p:sldId id="315" r:id="rId12"/>
    <p:sldId id="317" r:id="rId13"/>
    <p:sldId id="269" r:id="rId14"/>
    <p:sldId id="321" r:id="rId15"/>
    <p:sldId id="327" r:id="rId16"/>
    <p:sldId id="328" r:id="rId17"/>
    <p:sldId id="329" r:id="rId18"/>
    <p:sldId id="330" r:id="rId19"/>
    <p:sldId id="318" r:id="rId20"/>
    <p:sldId id="307" r:id="rId21"/>
    <p:sldId id="308" r:id="rId22"/>
    <p:sldId id="304" r:id="rId23"/>
    <p:sldId id="305" r:id="rId24"/>
    <p:sldId id="323" r:id="rId25"/>
    <p:sldId id="324" r:id="rId26"/>
    <p:sldId id="325" r:id="rId27"/>
    <p:sldId id="298" r:id="rId28"/>
    <p:sldId id="301" r:id="rId29"/>
    <p:sldId id="322" r:id="rId30"/>
    <p:sldId id="303" r:id="rId31"/>
    <p:sldId id="326" r:id="rId32"/>
    <p:sldId id="333" r:id="rId33"/>
    <p:sldId id="334" r:id="rId34"/>
    <p:sldId id="278"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Livvic Light" pitchFamily="2" charset="0"/>
      <p:regular r:id="rId45"/>
      <p:italic r:id="rId46"/>
    </p:embeddedFont>
    <p:embeddedFont>
      <p:font typeface="Maven Pro" panose="020B0604020202020204" charset="0"/>
      <p:regular r:id="rId47"/>
      <p:bold r:id="rId48"/>
    </p:embeddedFont>
    <p:embeddedFont>
      <p:font typeface="Nunito Light" pitchFamily="2" charset="0"/>
      <p:regular r:id="rId49"/>
      <p:italic r:id="rId50"/>
    </p:embeddedFont>
    <p:embeddedFont>
      <p:font typeface="Share Tech"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YA YADAV" initials="TY" lastIdx="1" clrIdx="0">
    <p:extLst>
      <p:ext uri="{19B8F6BF-5375-455C-9EA6-DF929625EA0E}">
        <p15:presenceInfo xmlns:p15="http://schemas.microsoft.com/office/powerpoint/2012/main" userId="421836afefb16b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FCC"/>
    <a:srgbClr val="002845"/>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4A1A69-CEB1-43F2-8D45-16910EF1964C}">
  <a:tblStyle styleId="{184A1A69-CEB1-43F2-8D45-16910EF196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94660"/>
  </p:normalViewPr>
  <p:slideViewPr>
    <p:cSldViewPr snapToGrid="0">
      <p:cViewPr>
        <p:scale>
          <a:sx n="100" d="100"/>
          <a:sy n="100" d="100"/>
        </p:scale>
        <p:origin x="864"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8765C-7BBE-414B-872E-3C8C15C838A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IN"/>
        </a:p>
      </dgm:t>
    </dgm:pt>
    <dgm:pt modelId="{0216A7EE-2C89-41A9-800A-D1D136400DB8}">
      <dgm:prSet phldrT="[Text]"/>
      <dgm:spPr/>
      <dgm:t>
        <a:bodyPr/>
        <a:lstStyle/>
        <a:p>
          <a:r>
            <a:rPr lang="en-IN" b="1" dirty="0"/>
            <a:t>Visible Watermarks</a:t>
          </a:r>
        </a:p>
      </dgm:t>
    </dgm:pt>
    <dgm:pt modelId="{A6D814C0-E5D4-427F-90E9-E1A5D39D07CB}" type="parTrans" cxnId="{76275CC7-A083-4492-A197-79756FE09617}">
      <dgm:prSet/>
      <dgm:spPr/>
      <dgm:t>
        <a:bodyPr/>
        <a:lstStyle/>
        <a:p>
          <a:endParaRPr lang="en-IN"/>
        </a:p>
      </dgm:t>
    </dgm:pt>
    <dgm:pt modelId="{5FCA1BB2-6DF2-459B-A925-9D7C7D3365F7}" type="sibTrans" cxnId="{76275CC7-A083-4492-A197-79756FE09617}">
      <dgm:prSet/>
      <dgm:spPr/>
      <dgm:t>
        <a:bodyPr/>
        <a:lstStyle/>
        <a:p>
          <a:endParaRPr lang="en-IN"/>
        </a:p>
      </dgm:t>
    </dgm:pt>
    <dgm:pt modelId="{5C28732F-81FC-413F-A0AD-106E309E55C9}">
      <dgm:prSet phldrT="[Text]"/>
      <dgm:spPr/>
      <dgm:t>
        <a:bodyPr/>
        <a:lstStyle/>
        <a:p>
          <a:r>
            <a:rPr lang="en-IN" b="1" dirty="0"/>
            <a:t>Invisible Watermarks</a:t>
          </a:r>
        </a:p>
      </dgm:t>
    </dgm:pt>
    <dgm:pt modelId="{3D2C6435-2CF2-4A12-9009-F4DC0E7B22A2}" type="parTrans" cxnId="{E96B4E85-C791-4077-9B0E-2AD8F5B25B4A}">
      <dgm:prSet/>
      <dgm:spPr/>
      <dgm:t>
        <a:bodyPr/>
        <a:lstStyle/>
        <a:p>
          <a:endParaRPr lang="en-IN"/>
        </a:p>
      </dgm:t>
    </dgm:pt>
    <dgm:pt modelId="{98DFB298-38C1-47B8-A0B8-EBAD0D45BAEF}" type="sibTrans" cxnId="{E96B4E85-C791-4077-9B0E-2AD8F5B25B4A}">
      <dgm:prSet/>
      <dgm:spPr/>
      <dgm:t>
        <a:bodyPr/>
        <a:lstStyle/>
        <a:p>
          <a:endParaRPr lang="en-IN"/>
        </a:p>
      </dgm:t>
    </dgm:pt>
    <dgm:pt modelId="{CD53E5FA-2470-4E8B-8CCF-21DB07597A4A}">
      <dgm:prSet phldrT="[Text]"/>
      <dgm:spPr/>
      <dgm:t>
        <a:bodyPr/>
        <a:lstStyle/>
        <a:p>
          <a:r>
            <a:rPr lang="en-IN" b="1" i="0" dirty="0"/>
            <a:t>Public Watermarks</a:t>
          </a:r>
          <a:endParaRPr lang="en-IN" b="1" dirty="0"/>
        </a:p>
      </dgm:t>
    </dgm:pt>
    <dgm:pt modelId="{48EE2390-071C-4264-A8F6-6B06E7A20382}" type="parTrans" cxnId="{2D6AE8E0-44B4-4F65-9667-0D815511585B}">
      <dgm:prSet/>
      <dgm:spPr/>
      <dgm:t>
        <a:bodyPr/>
        <a:lstStyle/>
        <a:p>
          <a:endParaRPr lang="en-IN"/>
        </a:p>
      </dgm:t>
    </dgm:pt>
    <dgm:pt modelId="{7C7B45E5-BF47-4FD9-8886-A3BB5B7900BA}" type="sibTrans" cxnId="{2D6AE8E0-44B4-4F65-9667-0D815511585B}">
      <dgm:prSet/>
      <dgm:spPr/>
      <dgm:t>
        <a:bodyPr/>
        <a:lstStyle/>
        <a:p>
          <a:endParaRPr lang="en-IN"/>
        </a:p>
      </dgm:t>
    </dgm:pt>
    <dgm:pt modelId="{DB56E9F5-1F70-4FE1-9AA9-46D283F4E669}">
      <dgm:prSet phldrT="[Text]"/>
      <dgm:spPr/>
      <dgm:t>
        <a:bodyPr/>
        <a:lstStyle/>
        <a:p>
          <a:r>
            <a:rPr lang="en-IN" b="1" dirty="0"/>
            <a:t>Fragile Watermarks</a:t>
          </a:r>
        </a:p>
      </dgm:t>
    </dgm:pt>
    <dgm:pt modelId="{CD3E35C1-5B07-4865-AFCA-EC5C7CA77B3A}" type="parTrans" cxnId="{D2DD45CE-3575-403D-8B57-FBD110BC8D07}">
      <dgm:prSet/>
      <dgm:spPr/>
      <dgm:t>
        <a:bodyPr/>
        <a:lstStyle/>
        <a:p>
          <a:endParaRPr lang="en-IN"/>
        </a:p>
      </dgm:t>
    </dgm:pt>
    <dgm:pt modelId="{957856CC-A090-4451-B6E3-0DB592626E01}" type="sibTrans" cxnId="{D2DD45CE-3575-403D-8B57-FBD110BC8D07}">
      <dgm:prSet/>
      <dgm:spPr/>
      <dgm:t>
        <a:bodyPr/>
        <a:lstStyle/>
        <a:p>
          <a:endParaRPr lang="en-IN"/>
        </a:p>
      </dgm:t>
    </dgm:pt>
    <dgm:pt modelId="{BF48F74C-1BA1-4EA9-B3CD-42387415F010}" type="pres">
      <dgm:prSet presAssocID="{E088765C-7BBE-414B-872E-3C8C15C838A7}" presName="linear" presStyleCnt="0">
        <dgm:presLayoutVars>
          <dgm:dir/>
          <dgm:animLvl val="lvl"/>
          <dgm:resizeHandles val="exact"/>
        </dgm:presLayoutVars>
      </dgm:prSet>
      <dgm:spPr/>
    </dgm:pt>
    <dgm:pt modelId="{2F193E2A-8D78-42A8-9579-8D7EEABA9B78}" type="pres">
      <dgm:prSet presAssocID="{0216A7EE-2C89-41A9-800A-D1D136400DB8}" presName="parentLin" presStyleCnt="0"/>
      <dgm:spPr/>
    </dgm:pt>
    <dgm:pt modelId="{4DFEF4DB-377A-4CA4-BA17-C0AC865DBED7}" type="pres">
      <dgm:prSet presAssocID="{0216A7EE-2C89-41A9-800A-D1D136400DB8}" presName="parentLeftMargin" presStyleLbl="node1" presStyleIdx="0" presStyleCnt="4"/>
      <dgm:spPr/>
    </dgm:pt>
    <dgm:pt modelId="{302ED926-D9DD-432F-B05E-5C20966FDC57}" type="pres">
      <dgm:prSet presAssocID="{0216A7EE-2C89-41A9-800A-D1D136400DB8}" presName="parentText" presStyleLbl="node1" presStyleIdx="0" presStyleCnt="4">
        <dgm:presLayoutVars>
          <dgm:chMax val="0"/>
          <dgm:bulletEnabled val="1"/>
        </dgm:presLayoutVars>
      </dgm:prSet>
      <dgm:spPr/>
    </dgm:pt>
    <dgm:pt modelId="{F0BDD4A9-FFDE-4DEF-9C59-319653B4C524}" type="pres">
      <dgm:prSet presAssocID="{0216A7EE-2C89-41A9-800A-D1D136400DB8}" presName="negativeSpace" presStyleCnt="0"/>
      <dgm:spPr/>
    </dgm:pt>
    <dgm:pt modelId="{1E34B6FC-B217-4F65-A0B2-8DF06609A303}" type="pres">
      <dgm:prSet presAssocID="{0216A7EE-2C89-41A9-800A-D1D136400DB8}" presName="childText" presStyleLbl="conFgAcc1" presStyleIdx="0" presStyleCnt="4">
        <dgm:presLayoutVars>
          <dgm:bulletEnabled val="1"/>
        </dgm:presLayoutVars>
      </dgm:prSet>
      <dgm:spPr/>
    </dgm:pt>
    <dgm:pt modelId="{35B66EE5-A827-4B42-9F94-646B43FC1DC8}" type="pres">
      <dgm:prSet presAssocID="{5FCA1BB2-6DF2-459B-A925-9D7C7D3365F7}" presName="spaceBetweenRectangles" presStyleCnt="0"/>
      <dgm:spPr/>
    </dgm:pt>
    <dgm:pt modelId="{D5C2CE31-5BA1-4D76-9607-08B943D76591}" type="pres">
      <dgm:prSet presAssocID="{5C28732F-81FC-413F-A0AD-106E309E55C9}" presName="parentLin" presStyleCnt="0"/>
      <dgm:spPr/>
    </dgm:pt>
    <dgm:pt modelId="{1FE176E5-74BE-4B89-BC9F-FF64A6DE6475}" type="pres">
      <dgm:prSet presAssocID="{5C28732F-81FC-413F-A0AD-106E309E55C9}" presName="parentLeftMargin" presStyleLbl="node1" presStyleIdx="0" presStyleCnt="4"/>
      <dgm:spPr/>
    </dgm:pt>
    <dgm:pt modelId="{0F206412-E495-432F-895E-33FA0394A021}" type="pres">
      <dgm:prSet presAssocID="{5C28732F-81FC-413F-A0AD-106E309E55C9}" presName="parentText" presStyleLbl="node1" presStyleIdx="1" presStyleCnt="4">
        <dgm:presLayoutVars>
          <dgm:chMax val="0"/>
          <dgm:bulletEnabled val="1"/>
        </dgm:presLayoutVars>
      </dgm:prSet>
      <dgm:spPr/>
    </dgm:pt>
    <dgm:pt modelId="{1151B468-93B5-49FB-8B55-4568D728A456}" type="pres">
      <dgm:prSet presAssocID="{5C28732F-81FC-413F-A0AD-106E309E55C9}" presName="negativeSpace" presStyleCnt="0"/>
      <dgm:spPr/>
    </dgm:pt>
    <dgm:pt modelId="{E2F16CD0-B932-46AF-82EA-5297695DC24F}" type="pres">
      <dgm:prSet presAssocID="{5C28732F-81FC-413F-A0AD-106E309E55C9}" presName="childText" presStyleLbl="conFgAcc1" presStyleIdx="1" presStyleCnt="4">
        <dgm:presLayoutVars>
          <dgm:bulletEnabled val="1"/>
        </dgm:presLayoutVars>
      </dgm:prSet>
      <dgm:spPr/>
    </dgm:pt>
    <dgm:pt modelId="{DFA3C9FF-5F26-4D20-92CC-C9D26787E51D}" type="pres">
      <dgm:prSet presAssocID="{98DFB298-38C1-47B8-A0B8-EBAD0D45BAEF}" presName="spaceBetweenRectangles" presStyleCnt="0"/>
      <dgm:spPr/>
    </dgm:pt>
    <dgm:pt modelId="{885774AA-BDEF-4AFD-B33E-7A0FDFC4023E}" type="pres">
      <dgm:prSet presAssocID="{CD53E5FA-2470-4E8B-8CCF-21DB07597A4A}" presName="parentLin" presStyleCnt="0"/>
      <dgm:spPr/>
    </dgm:pt>
    <dgm:pt modelId="{C996029F-8CB1-4706-9B78-A12AE32F9D43}" type="pres">
      <dgm:prSet presAssocID="{CD53E5FA-2470-4E8B-8CCF-21DB07597A4A}" presName="parentLeftMargin" presStyleLbl="node1" presStyleIdx="1" presStyleCnt="4"/>
      <dgm:spPr/>
    </dgm:pt>
    <dgm:pt modelId="{0EDF3DDD-BBDA-4A3D-A4D0-E83AE6877F0B}" type="pres">
      <dgm:prSet presAssocID="{CD53E5FA-2470-4E8B-8CCF-21DB07597A4A}" presName="parentText" presStyleLbl="node1" presStyleIdx="2" presStyleCnt="4">
        <dgm:presLayoutVars>
          <dgm:chMax val="0"/>
          <dgm:bulletEnabled val="1"/>
        </dgm:presLayoutVars>
      </dgm:prSet>
      <dgm:spPr/>
    </dgm:pt>
    <dgm:pt modelId="{6F5E6CE1-1F3F-46B7-9ADD-E6DE3641C837}" type="pres">
      <dgm:prSet presAssocID="{CD53E5FA-2470-4E8B-8CCF-21DB07597A4A}" presName="negativeSpace" presStyleCnt="0"/>
      <dgm:spPr/>
    </dgm:pt>
    <dgm:pt modelId="{61D0E7C9-2A96-40A8-8C12-7FDC134BB404}" type="pres">
      <dgm:prSet presAssocID="{CD53E5FA-2470-4E8B-8CCF-21DB07597A4A}" presName="childText" presStyleLbl="conFgAcc1" presStyleIdx="2" presStyleCnt="4">
        <dgm:presLayoutVars>
          <dgm:bulletEnabled val="1"/>
        </dgm:presLayoutVars>
      </dgm:prSet>
      <dgm:spPr/>
    </dgm:pt>
    <dgm:pt modelId="{034DD762-C01D-4176-8946-2A98695FA119}" type="pres">
      <dgm:prSet presAssocID="{7C7B45E5-BF47-4FD9-8886-A3BB5B7900BA}" presName="spaceBetweenRectangles" presStyleCnt="0"/>
      <dgm:spPr/>
    </dgm:pt>
    <dgm:pt modelId="{7254BF10-EA16-4B37-A7DF-27C3EC6F8FB5}" type="pres">
      <dgm:prSet presAssocID="{DB56E9F5-1F70-4FE1-9AA9-46D283F4E669}" presName="parentLin" presStyleCnt="0"/>
      <dgm:spPr/>
    </dgm:pt>
    <dgm:pt modelId="{7531369B-03D4-459C-8D99-82E3C7041200}" type="pres">
      <dgm:prSet presAssocID="{DB56E9F5-1F70-4FE1-9AA9-46D283F4E669}" presName="parentLeftMargin" presStyleLbl="node1" presStyleIdx="2" presStyleCnt="4"/>
      <dgm:spPr/>
    </dgm:pt>
    <dgm:pt modelId="{48D34CA4-03D4-4125-A9E9-1E4A864BA184}" type="pres">
      <dgm:prSet presAssocID="{DB56E9F5-1F70-4FE1-9AA9-46D283F4E669}" presName="parentText" presStyleLbl="node1" presStyleIdx="3" presStyleCnt="4">
        <dgm:presLayoutVars>
          <dgm:chMax val="0"/>
          <dgm:bulletEnabled val="1"/>
        </dgm:presLayoutVars>
      </dgm:prSet>
      <dgm:spPr/>
    </dgm:pt>
    <dgm:pt modelId="{91846002-C434-40EE-A371-58861EB5C318}" type="pres">
      <dgm:prSet presAssocID="{DB56E9F5-1F70-4FE1-9AA9-46D283F4E669}" presName="negativeSpace" presStyleCnt="0"/>
      <dgm:spPr/>
    </dgm:pt>
    <dgm:pt modelId="{021CB549-16B7-4215-802A-593714ADE743}" type="pres">
      <dgm:prSet presAssocID="{DB56E9F5-1F70-4FE1-9AA9-46D283F4E669}" presName="childText" presStyleLbl="conFgAcc1" presStyleIdx="3" presStyleCnt="4">
        <dgm:presLayoutVars>
          <dgm:bulletEnabled val="1"/>
        </dgm:presLayoutVars>
      </dgm:prSet>
      <dgm:spPr/>
    </dgm:pt>
  </dgm:ptLst>
  <dgm:cxnLst>
    <dgm:cxn modelId="{42A6F809-8D81-4736-9B33-5F16D57E34B6}" type="presOf" srcId="{DB56E9F5-1F70-4FE1-9AA9-46D283F4E669}" destId="{7531369B-03D4-459C-8D99-82E3C7041200}" srcOrd="0" destOrd="0" presId="urn:microsoft.com/office/officeart/2005/8/layout/list1"/>
    <dgm:cxn modelId="{064F281D-9C7F-4B81-B0A6-85057EA40627}" type="presOf" srcId="{CD53E5FA-2470-4E8B-8CCF-21DB07597A4A}" destId="{C996029F-8CB1-4706-9B78-A12AE32F9D43}" srcOrd="0" destOrd="0" presId="urn:microsoft.com/office/officeart/2005/8/layout/list1"/>
    <dgm:cxn modelId="{DA85201F-618A-44C9-9B93-4A63CC67BC60}" type="presOf" srcId="{E088765C-7BBE-414B-872E-3C8C15C838A7}" destId="{BF48F74C-1BA1-4EA9-B3CD-42387415F010}" srcOrd="0" destOrd="0" presId="urn:microsoft.com/office/officeart/2005/8/layout/list1"/>
    <dgm:cxn modelId="{FADE282C-94AA-4F51-906E-46C279F91492}" type="presOf" srcId="{0216A7EE-2C89-41A9-800A-D1D136400DB8}" destId="{302ED926-D9DD-432F-B05E-5C20966FDC57}" srcOrd="1" destOrd="0" presId="urn:microsoft.com/office/officeart/2005/8/layout/list1"/>
    <dgm:cxn modelId="{E96B4E85-C791-4077-9B0E-2AD8F5B25B4A}" srcId="{E088765C-7BBE-414B-872E-3C8C15C838A7}" destId="{5C28732F-81FC-413F-A0AD-106E309E55C9}" srcOrd="1" destOrd="0" parTransId="{3D2C6435-2CF2-4A12-9009-F4DC0E7B22A2}" sibTransId="{98DFB298-38C1-47B8-A0B8-EBAD0D45BAEF}"/>
    <dgm:cxn modelId="{591A3BA7-AF60-479C-A44A-A0A02643F27B}" type="presOf" srcId="{5C28732F-81FC-413F-A0AD-106E309E55C9}" destId="{0F206412-E495-432F-895E-33FA0394A021}" srcOrd="1" destOrd="0" presId="urn:microsoft.com/office/officeart/2005/8/layout/list1"/>
    <dgm:cxn modelId="{4BBAE7C6-9A87-44A7-908A-642DF2393DD2}" type="presOf" srcId="{5C28732F-81FC-413F-A0AD-106E309E55C9}" destId="{1FE176E5-74BE-4B89-BC9F-FF64A6DE6475}" srcOrd="0" destOrd="0" presId="urn:microsoft.com/office/officeart/2005/8/layout/list1"/>
    <dgm:cxn modelId="{76275CC7-A083-4492-A197-79756FE09617}" srcId="{E088765C-7BBE-414B-872E-3C8C15C838A7}" destId="{0216A7EE-2C89-41A9-800A-D1D136400DB8}" srcOrd="0" destOrd="0" parTransId="{A6D814C0-E5D4-427F-90E9-E1A5D39D07CB}" sibTransId="{5FCA1BB2-6DF2-459B-A925-9D7C7D3365F7}"/>
    <dgm:cxn modelId="{78A3ACC8-263B-43B8-A318-67BE325BC88D}" type="presOf" srcId="{0216A7EE-2C89-41A9-800A-D1D136400DB8}" destId="{4DFEF4DB-377A-4CA4-BA17-C0AC865DBED7}" srcOrd="0" destOrd="0" presId="urn:microsoft.com/office/officeart/2005/8/layout/list1"/>
    <dgm:cxn modelId="{D2DD45CE-3575-403D-8B57-FBD110BC8D07}" srcId="{E088765C-7BBE-414B-872E-3C8C15C838A7}" destId="{DB56E9F5-1F70-4FE1-9AA9-46D283F4E669}" srcOrd="3" destOrd="0" parTransId="{CD3E35C1-5B07-4865-AFCA-EC5C7CA77B3A}" sibTransId="{957856CC-A090-4451-B6E3-0DB592626E01}"/>
    <dgm:cxn modelId="{2D6AE8E0-44B4-4F65-9667-0D815511585B}" srcId="{E088765C-7BBE-414B-872E-3C8C15C838A7}" destId="{CD53E5FA-2470-4E8B-8CCF-21DB07597A4A}" srcOrd="2" destOrd="0" parTransId="{48EE2390-071C-4264-A8F6-6B06E7A20382}" sibTransId="{7C7B45E5-BF47-4FD9-8886-A3BB5B7900BA}"/>
    <dgm:cxn modelId="{C9563CEE-B803-4187-A46E-AF33B65AA84C}" type="presOf" srcId="{DB56E9F5-1F70-4FE1-9AA9-46D283F4E669}" destId="{48D34CA4-03D4-4125-A9E9-1E4A864BA184}" srcOrd="1" destOrd="0" presId="urn:microsoft.com/office/officeart/2005/8/layout/list1"/>
    <dgm:cxn modelId="{7FA7B3F0-5AED-4573-8F83-B8A9074485B7}" type="presOf" srcId="{CD53E5FA-2470-4E8B-8CCF-21DB07597A4A}" destId="{0EDF3DDD-BBDA-4A3D-A4D0-E83AE6877F0B}" srcOrd="1" destOrd="0" presId="urn:microsoft.com/office/officeart/2005/8/layout/list1"/>
    <dgm:cxn modelId="{D767C177-D1D8-412D-8278-28898726144F}" type="presParOf" srcId="{BF48F74C-1BA1-4EA9-B3CD-42387415F010}" destId="{2F193E2A-8D78-42A8-9579-8D7EEABA9B78}" srcOrd="0" destOrd="0" presId="urn:microsoft.com/office/officeart/2005/8/layout/list1"/>
    <dgm:cxn modelId="{03D3041D-6221-4CFB-AB03-4DE71745B6F0}" type="presParOf" srcId="{2F193E2A-8D78-42A8-9579-8D7EEABA9B78}" destId="{4DFEF4DB-377A-4CA4-BA17-C0AC865DBED7}" srcOrd="0" destOrd="0" presId="urn:microsoft.com/office/officeart/2005/8/layout/list1"/>
    <dgm:cxn modelId="{31D9FBA0-818D-4B53-BD83-E8D029D13654}" type="presParOf" srcId="{2F193E2A-8D78-42A8-9579-8D7EEABA9B78}" destId="{302ED926-D9DD-432F-B05E-5C20966FDC57}" srcOrd="1" destOrd="0" presId="urn:microsoft.com/office/officeart/2005/8/layout/list1"/>
    <dgm:cxn modelId="{A8F80F79-50D8-498E-967B-D9D82ACF5E76}" type="presParOf" srcId="{BF48F74C-1BA1-4EA9-B3CD-42387415F010}" destId="{F0BDD4A9-FFDE-4DEF-9C59-319653B4C524}" srcOrd="1" destOrd="0" presId="urn:microsoft.com/office/officeart/2005/8/layout/list1"/>
    <dgm:cxn modelId="{D00DD749-6B61-4C71-9B4E-BC8EE4F095FD}" type="presParOf" srcId="{BF48F74C-1BA1-4EA9-B3CD-42387415F010}" destId="{1E34B6FC-B217-4F65-A0B2-8DF06609A303}" srcOrd="2" destOrd="0" presId="urn:microsoft.com/office/officeart/2005/8/layout/list1"/>
    <dgm:cxn modelId="{B2A5E5F4-B20D-4FD6-8854-8C4F7B692E81}" type="presParOf" srcId="{BF48F74C-1BA1-4EA9-B3CD-42387415F010}" destId="{35B66EE5-A827-4B42-9F94-646B43FC1DC8}" srcOrd="3" destOrd="0" presId="urn:microsoft.com/office/officeart/2005/8/layout/list1"/>
    <dgm:cxn modelId="{2F2517F6-BEF2-4ECF-AE70-FAF7226EEBB5}" type="presParOf" srcId="{BF48F74C-1BA1-4EA9-B3CD-42387415F010}" destId="{D5C2CE31-5BA1-4D76-9607-08B943D76591}" srcOrd="4" destOrd="0" presId="urn:microsoft.com/office/officeart/2005/8/layout/list1"/>
    <dgm:cxn modelId="{1E20C2C4-1A23-4D85-8411-E497223B6BCA}" type="presParOf" srcId="{D5C2CE31-5BA1-4D76-9607-08B943D76591}" destId="{1FE176E5-74BE-4B89-BC9F-FF64A6DE6475}" srcOrd="0" destOrd="0" presId="urn:microsoft.com/office/officeart/2005/8/layout/list1"/>
    <dgm:cxn modelId="{328B355B-CA6E-4A4F-A71D-F484D7F89C77}" type="presParOf" srcId="{D5C2CE31-5BA1-4D76-9607-08B943D76591}" destId="{0F206412-E495-432F-895E-33FA0394A021}" srcOrd="1" destOrd="0" presId="urn:microsoft.com/office/officeart/2005/8/layout/list1"/>
    <dgm:cxn modelId="{FA779D38-85B5-41B9-A461-7080F65C577C}" type="presParOf" srcId="{BF48F74C-1BA1-4EA9-B3CD-42387415F010}" destId="{1151B468-93B5-49FB-8B55-4568D728A456}" srcOrd="5" destOrd="0" presId="urn:microsoft.com/office/officeart/2005/8/layout/list1"/>
    <dgm:cxn modelId="{4EE21E63-3A28-4147-98F4-C49EB2DD599A}" type="presParOf" srcId="{BF48F74C-1BA1-4EA9-B3CD-42387415F010}" destId="{E2F16CD0-B932-46AF-82EA-5297695DC24F}" srcOrd="6" destOrd="0" presId="urn:microsoft.com/office/officeart/2005/8/layout/list1"/>
    <dgm:cxn modelId="{9880E363-BBDA-4DEE-9C64-667E9ADF6E71}" type="presParOf" srcId="{BF48F74C-1BA1-4EA9-B3CD-42387415F010}" destId="{DFA3C9FF-5F26-4D20-92CC-C9D26787E51D}" srcOrd="7" destOrd="0" presId="urn:microsoft.com/office/officeart/2005/8/layout/list1"/>
    <dgm:cxn modelId="{B6056203-171E-4528-9CD1-27CA33554FB2}" type="presParOf" srcId="{BF48F74C-1BA1-4EA9-B3CD-42387415F010}" destId="{885774AA-BDEF-4AFD-B33E-7A0FDFC4023E}" srcOrd="8" destOrd="0" presId="urn:microsoft.com/office/officeart/2005/8/layout/list1"/>
    <dgm:cxn modelId="{1538BE2F-C318-46DF-B03F-DF894598FA2B}" type="presParOf" srcId="{885774AA-BDEF-4AFD-B33E-7A0FDFC4023E}" destId="{C996029F-8CB1-4706-9B78-A12AE32F9D43}" srcOrd="0" destOrd="0" presId="urn:microsoft.com/office/officeart/2005/8/layout/list1"/>
    <dgm:cxn modelId="{7335A181-F69B-4E0D-9D7A-05B60C8C8BBA}" type="presParOf" srcId="{885774AA-BDEF-4AFD-B33E-7A0FDFC4023E}" destId="{0EDF3DDD-BBDA-4A3D-A4D0-E83AE6877F0B}" srcOrd="1" destOrd="0" presId="urn:microsoft.com/office/officeart/2005/8/layout/list1"/>
    <dgm:cxn modelId="{070A9DA0-26A4-4C0C-BA81-0204BC9B4BF5}" type="presParOf" srcId="{BF48F74C-1BA1-4EA9-B3CD-42387415F010}" destId="{6F5E6CE1-1F3F-46B7-9ADD-E6DE3641C837}" srcOrd="9" destOrd="0" presId="urn:microsoft.com/office/officeart/2005/8/layout/list1"/>
    <dgm:cxn modelId="{5C6AB8FE-24D9-443D-9552-A55641435361}" type="presParOf" srcId="{BF48F74C-1BA1-4EA9-B3CD-42387415F010}" destId="{61D0E7C9-2A96-40A8-8C12-7FDC134BB404}" srcOrd="10" destOrd="0" presId="urn:microsoft.com/office/officeart/2005/8/layout/list1"/>
    <dgm:cxn modelId="{12B1EB8B-30EC-44AD-B678-9D787B50A448}" type="presParOf" srcId="{BF48F74C-1BA1-4EA9-B3CD-42387415F010}" destId="{034DD762-C01D-4176-8946-2A98695FA119}" srcOrd="11" destOrd="0" presId="urn:microsoft.com/office/officeart/2005/8/layout/list1"/>
    <dgm:cxn modelId="{4A855B29-1870-407A-B48A-066812715F05}" type="presParOf" srcId="{BF48F74C-1BA1-4EA9-B3CD-42387415F010}" destId="{7254BF10-EA16-4B37-A7DF-27C3EC6F8FB5}" srcOrd="12" destOrd="0" presId="urn:microsoft.com/office/officeart/2005/8/layout/list1"/>
    <dgm:cxn modelId="{512357C8-D3C1-4CEB-AFD8-DCF26D5315B3}" type="presParOf" srcId="{7254BF10-EA16-4B37-A7DF-27C3EC6F8FB5}" destId="{7531369B-03D4-459C-8D99-82E3C7041200}" srcOrd="0" destOrd="0" presId="urn:microsoft.com/office/officeart/2005/8/layout/list1"/>
    <dgm:cxn modelId="{962E0D7D-E1A0-4B8D-9E20-A3108AF54A92}" type="presParOf" srcId="{7254BF10-EA16-4B37-A7DF-27C3EC6F8FB5}" destId="{48D34CA4-03D4-4125-A9E9-1E4A864BA184}" srcOrd="1" destOrd="0" presId="urn:microsoft.com/office/officeart/2005/8/layout/list1"/>
    <dgm:cxn modelId="{3A06BEE8-1302-4384-A331-20752AC2E4F5}" type="presParOf" srcId="{BF48F74C-1BA1-4EA9-B3CD-42387415F010}" destId="{91846002-C434-40EE-A371-58861EB5C318}" srcOrd="13" destOrd="0" presId="urn:microsoft.com/office/officeart/2005/8/layout/list1"/>
    <dgm:cxn modelId="{BD596923-2373-4779-A0A1-DF6DA05D39EC}" type="presParOf" srcId="{BF48F74C-1BA1-4EA9-B3CD-42387415F010}" destId="{021CB549-16B7-4215-802A-593714ADE74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DC9A0F-3018-4980-B03D-56FAD28CC521}"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IN"/>
        </a:p>
      </dgm:t>
    </dgm:pt>
    <dgm:pt modelId="{C301CC00-059F-45B7-A4EB-DF884B85FC92}">
      <dgm:prSet phldrT="[Text]" custT="1"/>
      <dgm:spPr/>
      <dgm:t>
        <a:bodyPr/>
        <a:lstStyle/>
        <a:p>
          <a:r>
            <a:rPr lang="en-IN" sz="1200" dirty="0"/>
            <a:t>Spatial Domain Technique</a:t>
          </a:r>
        </a:p>
      </dgm:t>
    </dgm:pt>
    <dgm:pt modelId="{B41808DF-7C96-4A97-8ECC-46F396729E94}" type="parTrans" cxnId="{58D3F52A-9486-4A8B-AF03-B584801BC807}">
      <dgm:prSet/>
      <dgm:spPr/>
      <dgm:t>
        <a:bodyPr/>
        <a:lstStyle/>
        <a:p>
          <a:endParaRPr lang="en-IN"/>
        </a:p>
      </dgm:t>
    </dgm:pt>
    <dgm:pt modelId="{8884843D-8E84-422A-AB55-428A20F140BA}" type="sibTrans" cxnId="{58D3F52A-9486-4A8B-AF03-B584801BC807}">
      <dgm:prSet/>
      <dgm:spPr/>
      <dgm:t>
        <a:bodyPr/>
        <a:lstStyle/>
        <a:p>
          <a:endParaRPr lang="en-IN"/>
        </a:p>
      </dgm:t>
    </dgm:pt>
    <dgm:pt modelId="{3064E80F-7E13-4539-83BF-D4BA2118BE8F}">
      <dgm:prSet phldrT="[Text]" custT="1"/>
      <dgm:spPr/>
      <dgm:t>
        <a:bodyPr/>
        <a:lstStyle/>
        <a:p>
          <a:r>
            <a:rPr lang="en-IN" sz="1200" dirty="0"/>
            <a:t>Masking and Filtering</a:t>
          </a:r>
        </a:p>
      </dgm:t>
    </dgm:pt>
    <dgm:pt modelId="{CAE15A1C-7B39-4B61-B78E-6198CE8E3E75}" type="parTrans" cxnId="{38718DD0-51C2-4360-B3A9-3ED7593743F8}">
      <dgm:prSet/>
      <dgm:spPr/>
      <dgm:t>
        <a:bodyPr/>
        <a:lstStyle/>
        <a:p>
          <a:endParaRPr lang="en-IN"/>
        </a:p>
      </dgm:t>
    </dgm:pt>
    <dgm:pt modelId="{D4EABA81-E096-4FA6-9410-8244CBA52812}" type="sibTrans" cxnId="{38718DD0-51C2-4360-B3A9-3ED7593743F8}">
      <dgm:prSet/>
      <dgm:spPr/>
      <dgm:t>
        <a:bodyPr/>
        <a:lstStyle/>
        <a:p>
          <a:endParaRPr lang="en-IN"/>
        </a:p>
      </dgm:t>
    </dgm:pt>
    <dgm:pt modelId="{C8139D43-C218-4862-A2F4-EC5AD7157055}">
      <dgm:prSet phldrT="[Text]" custT="1"/>
      <dgm:spPr/>
      <dgm:t>
        <a:bodyPr/>
        <a:lstStyle/>
        <a:p>
          <a:r>
            <a:rPr lang="en-IN" sz="1100" dirty="0" err="1"/>
            <a:t>Transforma-tion</a:t>
          </a:r>
          <a:r>
            <a:rPr lang="en-IN" sz="1100" dirty="0"/>
            <a:t> Techniques</a:t>
          </a:r>
        </a:p>
      </dgm:t>
    </dgm:pt>
    <dgm:pt modelId="{474BD681-F003-4146-9E28-ED1C16C99080}" type="parTrans" cxnId="{35ED8279-A656-44CE-8B22-8D5F9F324378}">
      <dgm:prSet/>
      <dgm:spPr/>
      <dgm:t>
        <a:bodyPr/>
        <a:lstStyle/>
        <a:p>
          <a:endParaRPr lang="en-IN"/>
        </a:p>
      </dgm:t>
    </dgm:pt>
    <dgm:pt modelId="{F66ED5BF-F83C-4232-A17D-43F171BEDB71}" type="sibTrans" cxnId="{35ED8279-A656-44CE-8B22-8D5F9F324378}">
      <dgm:prSet/>
      <dgm:spPr/>
      <dgm:t>
        <a:bodyPr/>
        <a:lstStyle/>
        <a:p>
          <a:endParaRPr lang="en-IN"/>
        </a:p>
      </dgm:t>
    </dgm:pt>
    <dgm:pt modelId="{17F6245E-BD72-48A0-9A6F-A61B6878CD1B}" type="pres">
      <dgm:prSet presAssocID="{6ADC9A0F-3018-4980-B03D-56FAD28CC521}" presName="Name0" presStyleCnt="0">
        <dgm:presLayoutVars>
          <dgm:chMax/>
          <dgm:chPref/>
          <dgm:dir/>
          <dgm:animLvl val="lvl"/>
        </dgm:presLayoutVars>
      </dgm:prSet>
      <dgm:spPr/>
    </dgm:pt>
    <dgm:pt modelId="{3D74D57A-BE4D-4264-A52F-0630A2ECA259}" type="pres">
      <dgm:prSet presAssocID="{C301CC00-059F-45B7-A4EB-DF884B85FC92}" presName="composite" presStyleCnt="0"/>
      <dgm:spPr/>
    </dgm:pt>
    <dgm:pt modelId="{098F0E02-EDF7-48CF-B43F-6FEED2C0097E}" type="pres">
      <dgm:prSet presAssocID="{C301CC00-059F-45B7-A4EB-DF884B85FC92}" presName="Parent1" presStyleLbl="node1" presStyleIdx="0" presStyleCnt="6" custScaleX="101004">
        <dgm:presLayoutVars>
          <dgm:chMax val="1"/>
          <dgm:chPref val="1"/>
          <dgm:bulletEnabled val="1"/>
        </dgm:presLayoutVars>
      </dgm:prSet>
      <dgm:spPr/>
    </dgm:pt>
    <dgm:pt modelId="{CBCD496A-4346-4B58-B28B-0CB04E1CDC0F}" type="pres">
      <dgm:prSet presAssocID="{C301CC00-059F-45B7-A4EB-DF884B85FC92}" presName="Childtext1" presStyleLbl="revTx" presStyleIdx="0" presStyleCnt="3">
        <dgm:presLayoutVars>
          <dgm:chMax val="0"/>
          <dgm:chPref val="0"/>
          <dgm:bulletEnabled val="1"/>
        </dgm:presLayoutVars>
      </dgm:prSet>
      <dgm:spPr/>
    </dgm:pt>
    <dgm:pt modelId="{0E3F5B90-A3A2-420E-B223-A93515F1BEB4}" type="pres">
      <dgm:prSet presAssocID="{C301CC00-059F-45B7-A4EB-DF884B85FC92}" presName="BalanceSpacing" presStyleCnt="0"/>
      <dgm:spPr/>
    </dgm:pt>
    <dgm:pt modelId="{458EA023-02D8-4EE9-A582-D80AC80A5704}" type="pres">
      <dgm:prSet presAssocID="{C301CC00-059F-45B7-A4EB-DF884B85FC92}" presName="BalanceSpacing1" presStyleCnt="0"/>
      <dgm:spPr/>
    </dgm:pt>
    <dgm:pt modelId="{23F873F1-BB15-4BD0-87B8-02103B9A2C1A}" type="pres">
      <dgm:prSet presAssocID="{8884843D-8E84-422A-AB55-428A20F140BA}" presName="Accent1Text" presStyleLbl="node1" presStyleIdx="1" presStyleCnt="6"/>
      <dgm:spPr/>
    </dgm:pt>
    <dgm:pt modelId="{CDF94678-BB90-4144-9215-4AD75C87A305}" type="pres">
      <dgm:prSet presAssocID="{8884843D-8E84-422A-AB55-428A20F140BA}" presName="spaceBetweenRectangles" presStyleCnt="0"/>
      <dgm:spPr/>
    </dgm:pt>
    <dgm:pt modelId="{B1259D97-A47B-449B-A7E4-684C086416FA}" type="pres">
      <dgm:prSet presAssocID="{3064E80F-7E13-4539-83BF-D4BA2118BE8F}" presName="composite" presStyleCnt="0"/>
      <dgm:spPr/>
    </dgm:pt>
    <dgm:pt modelId="{F579DC5D-6B2F-4507-8529-02207F671210}" type="pres">
      <dgm:prSet presAssocID="{3064E80F-7E13-4539-83BF-D4BA2118BE8F}" presName="Parent1" presStyleLbl="node1" presStyleIdx="2" presStyleCnt="6">
        <dgm:presLayoutVars>
          <dgm:chMax val="1"/>
          <dgm:chPref val="1"/>
          <dgm:bulletEnabled val="1"/>
        </dgm:presLayoutVars>
      </dgm:prSet>
      <dgm:spPr/>
    </dgm:pt>
    <dgm:pt modelId="{FFA5FBC2-154D-46B7-BFB9-9848B37A953A}" type="pres">
      <dgm:prSet presAssocID="{3064E80F-7E13-4539-83BF-D4BA2118BE8F}" presName="Childtext1" presStyleLbl="revTx" presStyleIdx="1" presStyleCnt="3">
        <dgm:presLayoutVars>
          <dgm:chMax val="0"/>
          <dgm:chPref val="0"/>
          <dgm:bulletEnabled val="1"/>
        </dgm:presLayoutVars>
      </dgm:prSet>
      <dgm:spPr/>
    </dgm:pt>
    <dgm:pt modelId="{EFDA34C6-6D92-4DA6-9652-5386667E63DE}" type="pres">
      <dgm:prSet presAssocID="{3064E80F-7E13-4539-83BF-D4BA2118BE8F}" presName="BalanceSpacing" presStyleCnt="0"/>
      <dgm:spPr/>
    </dgm:pt>
    <dgm:pt modelId="{4B8114E9-FC5B-48A3-A583-388D9C477F60}" type="pres">
      <dgm:prSet presAssocID="{3064E80F-7E13-4539-83BF-D4BA2118BE8F}" presName="BalanceSpacing1" presStyleCnt="0"/>
      <dgm:spPr/>
    </dgm:pt>
    <dgm:pt modelId="{E1774E61-C22D-4AED-86D0-4982C30B0018}" type="pres">
      <dgm:prSet presAssocID="{D4EABA81-E096-4FA6-9410-8244CBA52812}" presName="Accent1Text" presStyleLbl="node1" presStyleIdx="3" presStyleCnt="6"/>
      <dgm:spPr/>
    </dgm:pt>
    <dgm:pt modelId="{5334F521-6D59-490D-8A83-3D7015D4895E}" type="pres">
      <dgm:prSet presAssocID="{D4EABA81-E096-4FA6-9410-8244CBA52812}" presName="spaceBetweenRectangles" presStyleCnt="0"/>
      <dgm:spPr/>
    </dgm:pt>
    <dgm:pt modelId="{F9D7539D-D6B4-4D7A-8751-36EB8A324B9E}" type="pres">
      <dgm:prSet presAssocID="{C8139D43-C218-4862-A2F4-EC5AD7157055}" presName="composite" presStyleCnt="0"/>
      <dgm:spPr/>
    </dgm:pt>
    <dgm:pt modelId="{6D5324B2-04B8-4666-90B4-CA2386602B62}" type="pres">
      <dgm:prSet presAssocID="{C8139D43-C218-4862-A2F4-EC5AD7157055}" presName="Parent1" presStyleLbl="node1" presStyleIdx="4" presStyleCnt="6" custScaleX="107241" custLinFactNeighborX="624">
        <dgm:presLayoutVars>
          <dgm:chMax val="1"/>
          <dgm:chPref val="1"/>
          <dgm:bulletEnabled val="1"/>
        </dgm:presLayoutVars>
      </dgm:prSet>
      <dgm:spPr/>
    </dgm:pt>
    <dgm:pt modelId="{748B22BC-EA3A-409D-BD94-D5CD39FB0B27}" type="pres">
      <dgm:prSet presAssocID="{C8139D43-C218-4862-A2F4-EC5AD7157055}" presName="Childtext1" presStyleLbl="revTx" presStyleIdx="2" presStyleCnt="3">
        <dgm:presLayoutVars>
          <dgm:chMax val="0"/>
          <dgm:chPref val="0"/>
          <dgm:bulletEnabled val="1"/>
        </dgm:presLayoutVars>
      </dgm:prSet>
      <dgm:spPr/>
    </dgm:pt>
    <dgm:pt modelId="{D3A17552-47D5-4750-91BB-A299462E5627}" type="pres">
      <dgm:prSet presAssocID="{C8139D43-C218-4862-A2F4-EC5AD7157055}" presName="BalanceSpacing" presStyleCnt="0"/>
      <dgm:spPr/>
    </dgm:pt>
    <dgm:pt modelId="{84F79AF4-C988-4A5D-BC30-247ED3946F30}" type="pres">
      <dgm:prSet presAssocID="{C8139D43-C218-4862-A2F4-EC5AD7157055}" presName="BalanceSpacing1" presStyleCnt="0"/>
      <dgm:spPr/>
    </dgm:pt>
    <dgm:pt modelId="{401C7F2C-C062-4686-A554-E87F49D826DC}" type="pres">
      <dgm:prSet presAssocID="{F66ED5BF-F83C-4232-A17D-43F171BEDB71}" presName="Accent1Text" presStyleLbl="node1" presStyleIdx="5" presStyleCnt="6"/>
      <dgm:spPr/>
    </dgm:pt>
  </dgm:ptLst>
  <dgm:cxnLst>
    <dgm:cxn modelId="{014FC70A-0522-46E3-9B03-63B8A8BA58A1}" type="presOf" srcId="{6ADC9A0F-3018-4980-B03D-56FAD28CC521}" destId="{17F6245E-BD72-48A0-9A6F-A61B6878CD1B}" srcOrd="0" destOrd="0" presId="urn:microsoft.com/office/officeart/2008/layout/AlternatingHexagons"/>
    <dgm:cxn modelId="{01753E11-87F6-4D72-A9CB-E56A947B7C25}" type="presOf" srcId="{8884843D-8E84-422A-AB55-428A20F140BA}" destId="{23F873F1-BB15-4BD0-87B8-02103B9A2C1A}" srcOrd="0" destOrd="0" presId="urn:microsoft.com/office/officeart/2008/layout/AlternatingHexagons"/>
    <dgm:cxn modelId="{613E0E1F-62EC-4B07-9405-94DC4ACA79EB}" type="presOf" srcId="{D4EABA81-E096-4FA6-9410-8244CBA52812}" destId="{E1774E61-C22D-4AED-86D0-4982C30B0018}" srcOrd="0" destOrd="0" presId="urn:microsoft.com/office/officeart/2008/layout/AlternatingHexagons"/>
    <dgm:cxn modelId="{58D3F52A-9486-4A8B-AF03-B584801BC807}" srcId="{6ADC9A0F-3018-4980-B03D-56FAD28CC521}" destId="{C301CC00-059F-45B7-A4EB-DF884B85FC92}" srcOrd="0" destOrd="0" parTransId="{B41808DF-7C96-4A97-8ECC-46F396729E94}" sibTransId="{8884843D-8E84-422A-AB55-428A20F140BA}"/>
    <dgm:cxn modelId="{DFDFE65F-E82E-4D35-A727-B01D78E4FE13}" type="presOf" srcId="{3064E80F-7E13-4539-83BF-D4BA2118BE8F}" destId="{F579DC5D-6B2F-4507-8529-02207F671210}" srcOrd="0" destOrd="0" presId="urn:microsoft.com/office/officeart/2008/layout/AlternatingHexagons"/>
    <dgm:cxn modelId="{35ED8279-A656-44CE-8B22-8D5F9F324378}" srcId="{6ADC9A0F-3018-4980-B03D-56FAD28CC521}" destId="{C8139D43-C218-4862-A2F4-EC5AD7157055}" srcOrd="2" destOrd="0" parTransId="{474BD681-F003-4146-9E28-ED1C16C99080}" sibTransId="{F66ED5BF-F83C-4232-A17D-43F171BEDB71}"/>
    <dgm:cxn modelId="{3C5402A8-3662-4348-AC9C-318CAEBD01C0}" type="presOf" srcId="{C301CC00-059F-45B7-A4EB-DF884B85FC92}" destId="{098F0E02-EDF7-48CF-B43F-6FEED2C0097E}" srcOrd="0" destOrd="0" presId="urn:microsoft.com/office/officeart/2008/layout/AlternatingHexagons"/>
    <dgm:cxn modelId="{73B7C3B9-311C-429A-846F-9D11C59CB4F7}" type="presOf" srcId="{C8139D43-C218-4862-A2F4-EC5AD7157055}" destId="{6D5324B2-04B8-4666-90B4-CA2386602B62}" srcOrd="0" destOrd="0" presId="urn:microsoft.com/office/officeart/2008/layout/AlternatingHexagons"/>
    <dgm:cxn modelId="{38718DD0-51C2-4360-B3A9-3ED7593743F8}" srcId="{6ADC9A0F-3018-4980-B03D-56FAD28CC521}" destId="{3064E80F-7E13-4539-83BF-D4BA2118BE8F}" srcOrd="1" destOrd="0" parTransId="{CAE15A1C-7B39-4B61-B78E-6198CE8E3E75}" sibTransId="{D4EABA81-E096-4FA6-9410-8244CBA52812}"/>
    <dgm:cxn modelId="{9FDAADD2-05DA-4693-B1CE-E55AF54F53EE}" type="presOf" srcId="{F66ED5BF-F83C-4232-A17D-43F171BEDB71}" destId="{401C7F2C-C062-4686-A554-E87F49D826DC}" srcOrd="0" destOrd="0" presId="urn:microsoft.com/office/officeart/2008/layout/AlternatingHexagons"/>
    <dgm:cxn modelId="{7502A101-2011-45DF-AADD-206FD36B8E57}" type="presParOf" srcId="{17F6245E-BD72-48A0-9A6F-A61B6878CD1B}" destId="{3D74D57A-BE4D-4264-A52F-0630A2ECA259}" srcOrd="0" destOrd="0" presId="urn:microsoft.com/office/officeart/2008/layout/AlternatingHexagons"/>
    <dgm:cxn modelId="{AB65B795-0721-412D-A389-F840AB9AB828}" type="presParOf" srcId="{3D74D57A-BE4D-4264-A52F-0630A2ECA259}" destId="{098F0E02-EDF7-48CF-B43F-6FEED2C0097E}" srcOrd="0" destOrd="0" presId="urn:microsoft.com/office/officeart/2008/layout/AlternatingHexagons"/>
    <dgm:cxn modelId="{7A46B49B-E056-4572-977A-CF285DE05A75}" type="presParOf" srcId="{3D74D57A-BE4D-4264-A52F-0630A2ECA259}" destId="{CBCD496A-4346-4B58-B28B-0CB04E1CDC0F}" srcOrd="1" destOrd="0" presId="urn:microsoft.com/office/officeart/2008/layout/AlternatingHexagons"/>
    <dgm:cxn modelId="{BF5678EF-A892-4DBB-A049-C6CF6F4A8E2A}" type="presParOf" srcId="{3D74D57A-BE4D-4264-A52F-0630A2ECA259}" destId="{0E3F5B90-A3A2-420E-B223-A93515F1BEB4}" srcOrd="2" destOrd="0" presId="urn:microsoft.com/office/officeart/2008/layout/AlternatingHexagons"/>
    <dgm:cxn modelId="{1721E3FD-AA49-4CE2-B268-0906A4BC7BA3}" type="presParOf" srcId="{3D74D57A-BE4D-4264-A52F-0630A2ECA259}" destId="{458EA023-02D8-4EE9-A582-D80AC80A5704}" srcOrd="3" destOrd="0" presId="urn:microsoft.com/office/officeart/2008/layout/AlternatingHexagons"/>
    <dgm:cxn modelId="{767DFF4E-5BE8-4EDF-85A4-F6678B654874}" type="presParOf" srcId="{3D74D57A-BE4D-4264-A52F-0630A2ECA259}" destId="{23F873F1-BB15-4BD0-87B8-02103B9A2C1A}" srcOrd="4" destOrd="0" presId="urn:microsoft.com/office/officeart/2008/layout/AlternatingHexagons"/>
    <dgm:cxn modelId="{74ADBC58-30F8-4FD3-BA70-E5F7943EA2B2}" type="presParOf" srcId="{17F6245E-BD72-48A0-9A6F-A61B6878CD1B}" destId="{CDF94678-BB90-4144-9215-4AD75C87A305}" srcOrd="1" destOrd="0" presId="urn:microsoft.com/office/officeart/2008/layout/AlternatingHexagons"/>
    <dgm:cxn modelId="{8CEB1FAB-A17D-49DB-97D6-34C126F94AD8}" type="presParOf" srcId="{17F6245E-BD72-48A0-9A6F-A61B6878CD1B}" destId="{B1259D97-A47B-449B-A7E4-684C086416FA}" srcOrd="2" destOrd="0" presId="urn:microsoft.com/office/officeart/2008/layout/AlternatingHexagons"/>
    <dgm:cxn modelId="{33E83D61-5DB8-4E43-A34F-20EA17B7E962}" type="presParOf" srcId="{B1259D97-A47B-449B-A7E4-684C086416FA}" destId="{F579DC5D-6B2F-4507-8529-02207F671210}" srcOrd="0" destOrd="0" presId="urn:microsoft.com/office/officeart/2008/layout/AlternatingHexagons"/>
    <dgm:cxn modelId="{3B916D86-D834-47B0-8A65-63C461AD13E3}" type="presParOf" srcId="{B1259D97-A47B-449B-A7E4-684C086416FA}" destId="{FFA5FBC2-154D-46B7-BFB9-9848B37A953A}" srcOrd="1" destOrd="0" presId="urn:microsoft.com/office/officeart/2008/layout/AlternatingHexagons"/>
    <dgm:cxn modelId="{24879815-6A11-4CA7-B4FC-D8DE629B0453}" type="presParOf" srcId="{B1259D97-A47B-449B-A7E4-684C086416FA}" destId="{EFDA34C6-6D92-4DA6-9652-5386667E63DE}" srcOrd="2" destOrd="0" presId="urn:microsoft.com/office/officeart/2008/layout/AlternatingHexagons"/>
    <dgm:cxn modelId="{A7ECF103-7EDF-4017-BE50-9653DA022D61}" type="presParOf" srcId="{B1259D97-A47B-449B-A7E4-684C086416FA}" destId="{4B8114E9-FC5B-48A3-A583-388D9C477F60}" srcOrd="3" destOrd="0" presId="urn:microsoft.com/office/officeart/2008/layout/AlternatingHexagons"/>
    <dgm:cxn modelId="{CC05B89B-DC6E-4B6D-88B7-EBC30E2F81A8}" type="presParOf" srcId="{B1259D97-A47B-449B-A7E4-684C086416FA}" destId="{E1774E61-C22D-4AED-86D0-4982C30B0018}" srcOrd="4" destOrd="0" presId="urn:microsoft.com/office/officeart/2008/layout/AlternatingHexagons"/>
    <dgm:cxn modelId="{2937BDE7-0433-4193-828A-C0ADD693B128}" type="presParOf" srcId="{17F6245E-BD72-48A0-9A6F-A61B6878CD1B}" destId="{5334F521-6D59-490D-8A83-3D7015D4895E}" srcOrd="3" destOrd="0" presId="urn:microsoft.com/office/officeart/2008/layout/AlternatingHexagons"/>
    <dgm:cxn modelId="{85E52477-CAB1-4858-BD89-9567C9D6FE4F}" type="presParOf" srcId="{17F6245E-BD72-48A0-9A6F-A61B6878CD1B}" destId="{F9D7539D-D6B4-4D7A-8751-36EB8A324B9E}" srcOrd="4" destOrd="0" presId="urn:microsoft.com/office/officeart/2008/layout/AlternatingHexagons"/>
    <dgm:cxn modelId="{042B0607-94E3-4193-85FE-A98469081F71}" type="presParOf" srcId="{F9D7539D-D6B4-4D7A-8751-36EB8A324B9E}" destId="{6D5324B2-04B8-4666-90B4-CA2386602B62}" srcOrd="0" destOrd="0" presId="urn:microsoft.com/office/officeart/2008/layout/AlternatingHexagons"/>
    <dgm:cxn modelId="{93F96D2A-491A-4799-863A-A9DDEF9EBD5B}" type="presParOf" srcId="{F9D7539D-D6B4-4D7A-8751-36EB8A324B9E}" destId="{748B22BC-EA3A-409D-BD94-D5CD39FB0B27}" srcOrd="1" destOrd="0" presId="urn:microsoft.com/office/officeart/2008/layout/AlternatingHexagons"/>
    <dgm:cxn modelId="{78025CE1-97DE-4824-8354-F0795BA98A3E}" type="presParOf" srcId="{F9D7539D-D6B4-4D7A-8751-36EB8A324B9E}" destId="{D3A17552-47D5-4750-91BB-A299462E5627}" srcOrd="2" destOrd="0" presId="urn:microsoft.com/office/officeart/2008/layout/AlternatingHexagons"/>
    <dgm:cxn modelId="{7B51ABF6-08FD-4EFC-92D3-06130A597390}" type="presParOf" srcId="{F9D7539D-D6B4-4D7A-8751-36EB8A324B9E}" destId="{84F79AF4-C988-4A5D-BC30-247ED3946F30}" srcOrd="3" destOrd="0" presId="urn:microsoft.com/office/officeart/2008/layout/AlternatingHexagons"/>
    <dgm:cxn modelId="{452A40BE-46C0-46B7-9A6B-387474A88077}" type="presParOf" srcId="{F9D7539D-D6B4-4D7A-8751-36EB8A324B9E}" destId="{401C7F2C-C062-4686-A554-E87F49D826D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B6FC-B217-4F65-A0B2-8DF06609A303}">
      <dsp:nvSpPr>
        <dsp:cNvPr id="0" name=""/>
        <dsp:cNvSpPr/>
      </dsp:nvSpPr>
      <dsp:spPr>
        <a:xfrm>
          <a:off x="0" y="356294"/>
          <a:ext cx="6096000" cy="478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ED926-D9DD-432F-B05E-5C20966FDC57}">
      <dsp:nvSpPr>
        <dsp:cNvPr id="0" name=""/>
        <dsp:cNvSpPr/>
      </dsp:nvSpPr>
      <dsp:spPr>
        <a:xfrm>
          <a:off x="304800" y="75854"/>
          <a:ext cx="4267200" cy="560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kern="1200" dirty="0"/>
            <a:t>Visible Watermarks</a:t>
          </a:r>
        </a:p>
      </dsp:txBody>
      <dsp:txXfrm>
        <a:off x="332180" y="103234"/>
        <a:ext cx="4212440" cy="506120"/>
      </dsp:txXfrm>
    </dsp:sp>
    <dsp:sp modelId="{E2F16CD0-B932-46AF-82EA-5297695DC24F}">
      <dsp:nvSpPr>
        <dsp:cNvPr id="0" name=""/>
        <dsp:cNvSpPr/>
      </dsp:nvSpPr>
      <dsp:spPr>
        <a:xfrm>
          <a:off x="0" y="1218134"/>
          <a:ext cx="6096000" cy="478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206412-E495-432F-895E-33FA0394A021}">
      <dsp:nvSpPr>
        <dsp:cNvPr id="0" name=""/>
        <dsp:cNvSpPr/>
      </dsp:nvSpPr>
      <dsp:spPr>
        <a:xfrm>
          <a:off x="304800" y="937694"/>
          <a:ext cx="4267200" cy="5608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kern="1200" dirty="0"/>
            <a:t>Invisible Watermarks</a:t>
          </a:r>
        </a:p>
      </dsp:txBody>
      <dsp:txXfrm>
        <a:off x="332180" y="965074"/>
        <a:ext cx="4212440" cy="506120"/>
      </dsp:txXfrm>
    </dsp:sp>
    <dsp:sp modelId="{61D0E7C9-2A96-40A8-8C12-7FDC134BB404}">
      <dsp:nvSpPr>
        <dsp:cNvPr id="0" name=""/>
        <dsp:cNvSpPr/>
      </dsp:nvSpPr>
      <dsp:spPr>
        <a:xfrm>
          <a:off x="0" y="2079974"/>
          <a:ext cx="6096000"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DF3DDD-BBDA-4A3D-A4D0-E83AE6877F0B}">
      <dsp:nvSpPr>
        <dsp:cNvPr id="0" name=""/>
        <dsp:cNvSpPr/>
      </dsp:nvSpPr>
      <dsp:spPr>
        <a:xfrm>
          <a:off x="304800" y="1799534"/>
          <a:ext cx="4267200"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i="0" kern="1200" dirty="0"/>
            <a:t>Public Watermarks</a:t>
          </a:r>
          <a:endParaRPr lang="en-IN" sz="1900" b="1" kern="1200" dirty="0"/>
        </a:p>
      </dsp:txBody>
      <dsp:txXfrm>
        <a:off x="332180" y="1826914"/>
        <a:ext cx="4212440" cy="506120"/>
      </dsp:txXfrm>
    </dsp:sp>
    <dsp:sp modelId="{021CB549-16B7-4215-802A-593714ADE743}">
      <dsp:nvSpPr>
        <dsp:cNvPr id="0" name=""/>
        <dsp:cNvSpPr/>
      </dsp:nvSpPr>
      <dsp:spPr>
        <a:xfrm>
          <a:off x="0" y="2941814"/>
          <a:ext cx="6096000" cy="478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34CA4-03D4-4125-A9E9-1E4A864BA184}">
      <dsp:nvSpPr>
        <dsp:cNvPr id="0" name=""/>
        <dsp:cNvSpPr/>
      </dsp:nvSpPr>
      <dsp:spPr>
        <a:xfrm>
          <a:off x="304800" y="2661374"/>
          <a:ext cx="4267200" cy="5608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en-IN" sz="1900" b="1" kern="1200" dirty="0"/>
            <a:t>Fragile Watermarks</a:t>
          </a:r>
        </a:p>
      </dsp:txBody>
      <dsp:txXfrm>
        <a:off x="332180" y="2688754"/>
        <a:ext cx="421244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F0E02-EDF7-48CF-B43F-6FEED2C0097E}">
      <dsp:nvSpPr>
        <dsp:cNvPr id="0" name=""/>
        <dsp:cNvSpPr/>
      </dsp:nvSpPr>
      <dsp:spPr>
        <a:xfrm rot="5400000">
          <a:off x="2685610" y="79685"/>
          <a:ext cx="1306380" cy="1147961"/>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Spatial Domain Technique</a:t>
          </a:r>
        </a:p>
      </dsp:txBody>
      <dsp:txXfrm rot="-5400000">
        <a:off x="2944545" y="205004"/>
        <a:ext cx="788509" cy="897324"/>
      </dsp:txXfrm>
    </dsp:sp>
    <dsp:sp modelId="{CBCD496A-4346-4B58-B28B-0CB04E1CDC0F}">
      <dsp:nvSpPr>
        <dsp:cNvPr id="0" name=""/>
        <dsp:cNvSpPr/>
      </dsp:nvSpPr>
      <dsp:spPr>
        <a:xfrm>
          <a:off x="3941564" y="261752"/>
          <a:ext cx="1457920" cy="783828"/>
        </a:xfrm>
        <a:prstGeom prst="rect">
          <a:avLst/>
        </a:prstGeom>
        <a:noFill/>
        <a:ln>
          <a:noFill/>
        </a:ln>
        <a:effectLst/>
      </dsp:spPr>
      <dsp:style>
        <a:lnRef idx="0">
          <a:scrgbClr r="0" g="0" b="0"/>
        </a:lnRef>
        <a:fillRef idx="0">
          <a:scrgbClr r="0" g="0" b="0"/>
        </a:fillRef>
        <a:effectRef idx="0">
          <a:scrgbClr r="0" g="0" b="0"/>
        </a:effectRef>
        <a:fontRef idx="minor"/>
      </dsp:style>
    </dsp:sp>
    <dsp:sp modelId="{23F873F1-BB15-4BD0-87B8-02103B9A2C1A}">
      <dsp:nvSpPr>
        <dsp:cNvPr id="0" name=""/>
        <dsp:cNvSpPr/>
      </dsp:nvSpPr>
      <dsp:spPr>
        <a:xfrm rot="5400000">
          <a:off x="1458135" y="85391"/>
          <a:ext cx="1306380" cy="113655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720162" y="204055"/>
        <a:ext cx="782326" cy="899225"/>
      </dsp:txXfrm>
    </dsp:sp>
    <dsp:sp modelId="{F579DC5D-6B2F-4507-8529-02207F671210}">
      <dsp:nvSpPr>
        <dsp:cNvPr id="0" name=""/>
        <dsp:cNvSpPr/>
      </dsp:nvSpPr>
      <dsp:spPr>
        <a:xfrm rot="5400000">
          <a:off x="2069521" y="1194246"/>
          <a:ext cx="1306380" cy="113655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Masking and Filtering</a:t>
          </a:r>
        </a:p>
      </dsp:txBody>
      <dsp:txXfrm rot="-5400000">
        <a:off x="2331548" y="1312910"/>
        <a:ext cx="782326" cy="899225"/>
      </dsp:txXfrm>
    </dsp:sp>
    <dsp:sp modelId="{FFA5FBC2-154D-46B7-BFB9-9848B37A953A}">
      <dsp:nvSpPr>
        <dsp:cNvPr id="0" name=""/>
        <dsp:cNvSpPr/>
      </dsp:nvSpPr>
      <dsp:spPr>
        <a:xfrm>
          <a:off x="696515" y="1370607"/>
          <a:ext cx="1410890" cy="783828"/>
        </a:xfrm>
        <a:prstGeom prst="rect">
          <a:avLst/>
        </a:prstGeom>
        <a:noFill/>
        <a:ln>
          <a:noFill/>
        </a:ln>
        <a:effectLst/>
      </dsp:spPr>
      <dsp:style>
        <a:lnRef idx="0">
          <a:scrgbClr r="0" g="0" b="0"/>
        </a:lnRef>
        <a:fillRef idx="0">
          <a:scrgbClr r="0" g="0" b="0"/>
        </a:fillRef>
        <a:effectRef idx="0">
          <a:scrgbClr r="0" g="0" b="0"/>
        </a:effectRef>
        <a:fontRef idx="minor"/>
      </dsp:style>
    </dsp:sp>
    <dsp:sp modelId="{E1774E61-C22D-4AED-86D0-4982C30B0018}">
      <dsp:nvSpPr>
        <dsp:cNvPr id="0" name=""/>
        <dsp:cNvSpPr/>
      </dsp:nvSpPr>
      <dsp:spPr>
        <a:xfrm rot="5400000">
          <a:off x="3296996" y="1194246"/>
          <a:ext cx="1306380" cy="1136550"/>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3559023" y="1312910"/>
        <a:ext cx="782326" cy="899225"/>
      </dsp:txXfrm>
    </dsp:sp>
    <dsp:sp modelId="{6D5324B2-04B8-4666-90B4-CA2386602B62}">
      <dsp:nvSpPr>
        <dsp:cNvPr id="0" name=""/>
        <dsp:cNvSpPr/>
      </dsp:nvSpPr>
      <dsp:spPr>
        <a:xfrm rot="5400000">
          <a:off x="2692702" y="2261953"/>
          <a:ext cx="1306380" cy="121884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err="1"/>
            <a:t>Transforma-tion</a:t>
          </a:r>
          <a:r>
            <a:rPr lang="en-IN" sz="1100" kern="1200" dirty="0"/>
            <a:t> Techniques</a:t>
          </a:r>
        </a:p>
      </dsp:txBody>
      <dsp:txXfrm rot="-5400000">
        <a:off x="2932804" y="2428623"/>
        <a:ext cx="826176" cy="885508"/>
      </dsp:txXfrm>
    </dsp:sp>
    <dsp:sp modelId="{748B22BC-EA3A-409D-BD94-D5CD39FB0B27}">
      <dsp:nvSpPr>
        <dsp:cNvPr id="0" name=""/>
        <dsp:cNvSpPr/>
      </dsp:nvSpPr>
      <dsp:spPr>
        <a:xfrm>
          <a:off x="3941564" y="2479463"/>
          <a:ext cx="1457920" cy="783828"/>
        </a:xfrm>
        <a:prstGeom prst="rect">
          <a:avLst/>
        </a:prstGeom>
        <a:noFill/>
        <a:ln>
          <a:noFill/>
        </a:ln>
        <a:effectLst/>
      </dsp:spPr>
      <dsp:style>
        <a:lnRef idx="0">
          <a:scrgbClr r="0" g="0" b="0"/>
        </a:lnRef>
        <a:fillRef idx="0">
          <a:scrgbClr r="0" g="0" b="0"/>
        </a:fillRef>
        <a:effectRef idx="0">
          <a:scrgbClr r="0" g="0" b="0"/>
        </a:effectRef>
        <a:fontRef idx="minor"/>
      </dsp:style>
    </dsp:sp>
    <dsp:sp modelId="{401C7F2C-C062-4686-A554-E87F49D826DC}">
      <dsp:nvSpPr>
        <dsp:cNvPr id="0" name=""/>
        <dsp:cNvSpPr/>
      </dsp:nvSpPr>
      <dsp:spPr>
        <a:xfrm rot="5400000">
          <a:off x="1458135" y="2303102"/>
          <a:ext cx="1306380" cy="113655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1720162" y="2421766"/>
        <a:ext cx="782326" cy="8992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052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4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0243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k.springer.com/article/10.1007/s11227-019-02878-7" TargetMode="External"/><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Steganography" TargetMode="External"/><Relationship Id="rId5" Type="http://schemas.openxmlformats.org/officeDocument/2006/relationships/image" Target="../media/image14.png"/><Relationship Id="rId4" Type="http://schemas.openxmlformats.org/officeDocument/2006/relationships/hyperlink" Target="https://www.flickr.com/photos/krazydad/25579684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oplemattersglobal.com/article/trwc2018/how-great-leaders-develop-a-culture-of-belief-deliver-big-results-17493"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www.veristrat.com/blog-valuation/value-online-business-website/attachment/conclusion/"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id.wikipedia.org/wiki/watermarking"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www.news.uct.ac.za/article/-2017-11-22-why-a-proper-record-of-birds-in-africa-is-so-important-for-europe"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www.securitybydefault.com/2017/01/utilizando-la-esteganografia-para-salir.html" TargetMode="External"/><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5072" y="3204188"/>
            <a:ext cx="3345658" cy="15652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By</a:t>
            </a:r>
          </a:p>
          <a:p>
            <a:pPr marL="0" lvl="0" indent="0" algn="ctr" rtl="0">
              <a:spcBef>
                <a:spcPts val="0"/>
              </a:spcBef>
              <a:spcAft>
                <a:spcPts val="0"/>
              </a:spcAft>
              <a:buNone/>
            </a:pPr>
            <a:r>
              <a:rPr lang="en-US" dirty="0" err="1">
                <a:solidFill>
                  <a:schemeClr val="accent2">
                    <a:lumMod val="75000"/>
                  </a:schemeClr>
                </a:solidFill>
              </a:rPr>
              <a:t>Rancheni</a:t>
            </a:r>
            <a:r>
              <a:rPr lang="en-US" dirty="0">
                <a:solidFill>
                  <a:schemeClr val="accent2">
                    <a:lumMod val="75000"/>
                  </a:schemeClr>
                </a:solidFill>
              </a:rPr>
              <a:t> SR</a:t>
            </a:r>
          </a:p>
          <a:p>
            <a:pPr marL="0" lvl="0" indent="0" algn="ctr" rtl="0">
              <a:spcBef>
                <a:spcPts val="0"/>
              </a:spcBef>
              <a:spcAft>
                <a:spcPts val="0"/>
              </a:spcAft>
              <a:buNone/>
            </a:pPr>
            <a:r>
              <a:rPr lang="en-US" dirty="0"/>
              <a:t> (312420104128)</a:t>
            </a:r>
          </a:p>
          <a:p>
            <a:pPr marL="0" lvl="0" indent="0" algn="ctr" rtl="0">
              <a:spcBef>
                <a:spcPts val="0"/>
              </a:spcBef>
              <a:spcAft>
                <a:spcPts val="0"/>
              </a:spcAft>
              <a:buNone/>
            </a:pPr>
            <a:r>
              <a:rPr lang="en-US" dirty="0" err="1">
                <a:solidFill>
                  <a:schemeClr val="accent2">
                    <a:lumMod val="75000"/>
                  </a:schemeClr>
                </a:solidFill>
              </a:rPr>
              <a:t>Sushmitha</a:t>
            </a:r>
            <a:r>
              <a:rPr lang="en-US" dirty="0">
                <a:solidFill>
                  <a:schemeClr val="accent2">
                    <a:lumMod val="75000"/>
                  </a:schemeClr>
                </a:solidFill>
              </a:rPr>
              <a:t> CN</a:t>
            </a:r>
          </a:p>
          <a:p>
            <a:pPr marL="0" lvl="0" indent="0" algn="ctr" rtl="0">
              <a:spcBef>
                <a:spcPts val="0"/>
              </a:spcBef>
              <a:spcAft>
                <a:spcPts val="0"/>
              </a:spcAft>
              <a:buNone/>
            </a:pPr>
            <a:r>
              <a:rPr lang="en-US" dirty="0"/>
              <a:t> (312420104167)</a:t>
            </a:r>
            <a:endParaRPr dirty="0"/>
          </a:p>
        </p:txBody>
      </p:sp>
      <p:sp>
        <p:nvSpPr>
          <p:cNvPr id="435" name="Google Shape;435;p25"/>
          <p:cNvSpPr txBox="1">
            <a:spLocks noGrp="1"/>
          </p:cNvSpPr>
          <p:nvPr>
            <p:ph type="ctrTitle"/>
          </p:nvPr>
        </p:nvSpPr>
        <p:spPr>
          <a:xfrm>
            <a:off x="1703619" y="512495"/>
            <a:ext cx="6020700" cy="31005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IMPLEMENTING </a:t>
            </a:r>
            <a:r>
              <a:rPr lang="en-US" sz="4800" dirty="0">
                <a:solidFill>
                  <a:srgbClr val="00CFCC"/>
                </a:solidFill>
              </a:rPr>
              <a:t>TEXTMESSAGE</a:t>
            </a:r>
            <a:r>
              <a:rPr lang="en-US" sz="4800" dirty="0"/>
              <a:t> CONCEALMENT THROUGH</a:t>
            </a:r>
            <a:br>
              <a:rPr lang="en-US" sz="4800" dirty="0"/>
            </a:br>
            <a:r>
              <a:rPr lang="en-US" sz="4800" dirty="0">
                <a:solidFill>
                  <a:srgbClr val="00CFCC"/>
                </a:solidFill>
              </a:rPr>
              <a:t>DIGITALWATERMARKING</a:t>
            </a:r>
            <a:endParaRPr sz="4800" dirty="0">
              <a:solidFill>
                <a:srgbClr val="00CFCC"/>
              </a:solidFill>
            </a:endParaRPr>
          </a:p>
        </p:txBody>
      </p:sp>
      <p:sp>
        <p:nvSpPr>
          <p:cNvPr id="436" name="Google Shape;436;p25"/>
          <p:cNvSpPr/>
          <p:nvPr/>
        </p:nvSpPr>
        <p:spPr>
          <a:xfrm>
            <a:off x="2145881" y="4906881"/>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509137" y="349851"/>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a:solidFill>
            <a:srgbClr val="00CFCC"/>
          </a:solidFill>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51E08A-7E82-447E-B361-2AE2A4E91D67}"/>
              </a:ext>
            </a:extLst>
          </p:cNvPr>
          <p:cNvSpPr>
            <a:spLocks noGrp="1"/>
          </p:cNvSpPr>
          <p:nvPr>
            <p:ph type="body" idx="1"/>
          </p:nvPr>
        </p:nvSpPr>
        <p:spPr>
          <a:xfrm>
            <a:off x="618824" y="1526699"/>
            <a:ext cx="4160994" cy="2117045"/>
          </a:xfrm>
        </p:spPr>
        <p:txBody>
          <a:bodyPr/>
          <a:lstStyle/>
          <a:p>
            <a:pPr algn="just"/>
            <a:r>
              <a:rPr lang="en-IN" sz="1600" dirty="0">
                <a:solidFill>
                  <a:schemeClr val="bg2">
                    <a:lumMod val="25000"/>
                    <a:lumOff val="75000"/>
                  </a:schemeClr>
                </a:solidFill>
              </a:rPr>
              <a:t>The Advanced Encryption Standard (AES) is a symmetric block cipher chosen by the U.S. government to protect classified information.</a:t>
            </a:r>
          </a:p>
          <a:p>
            <a:pPr algn="just"/>
            <a:r>
              <a:rPr lang="en-IN" sz="1600" dirty="0">
                <a:solidFill>
                  <a:schemeClr val="bg2">
                    <a:lumMod val="25000"/>
                    <a:lumOff val="75000"/>
                  </a:schemeClr>
                </a:solidFill>
              </a:rPr>
              <a:t>AES is implemented in software and hardware throughout the world to encrypt sensitive data. </a:t>
            </a:r>
          </a:p>
          <a:p>
            <a:pPr algn="just"/>
            <a:r>
              <a:rPr lang="en-IN" sz="1600" dirty="0">
                <a:solidFill>
                  <a:schemeClr val="bg2">
                    <a:lumMod val="25000"/>
                    <a:lumOff val="75000"/>
                  </a:schemeClr>
                </a:solidFill>
              </a:rPr>
              <a:t>Variant of Rijndael, with a fixed block size of 128 bits, and a key size of 128, 192, or 256 bits. </a:t>
            </a:r>
          </a:p>
        </p:txBody>
      </p:sp>
      <p:sp>
        <p:nvSpPr>
          <p:cNvPr id="3" name="Title 2">
            <a:extLst>
              <a:ext uri="{FF2B5EF4-FFF2-40B4-BE49-F238E27FC236}">
                <a16:creationId xmlns:a16="http://schemas.microsoft.com/office/drawing/2014/main" id="{510C99C2-FB20-4494-86EC-CCD30905B6D0}"/>
              </a:ext>
            </a:extLst>
          </p:cNvPr>
          <p:cNvSpPr>
            <a:spLocks noGrp="1"/>
          </p:cNvSpPr>
          <p:nvPr>
            <p:ph type="ctrTitle"/>
          </p:nvPr>
        </p:nvSpPr>
        <p:spPr>
          <a:xfrm>
            <a:off x="618824" y="506195"/>
            <a:ext cx="4604339" cy="577800"/>
          </a:xfrm>
        </p:spPr>
        <p:txBody>
          <a:bodyPr/>
          <a:lstStyle/>
          <a:p>
            <a:r>
              <a:rPr lang="en-IN" dirty="0"/>
              <a:t>About AES Encryption System</a:t>
            </a:r>
          </a:p>
        </p:txBody>
      </p:sp>
      <p:pic>
        <p:nvPicPr>
          <p:cNvPr id="5" name="Picture 4" descr="Diagram&#10;&#10;Description automatically generated">
            <a:extLst>
              <a:ext uri="{FF2B5EF4-FFF2-40B4-BE49-F238E27FC236}">
                <a16:creationId xmlns:a16="http://schemas.microsoft.com/office/drawing/2014/main" id="{06E8DA21-44C6-4DCE-9006-532C0390F1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13218" y="795095"/>
            <a:ext cx="3408601" cy="3955091"/>
          </a:xfrm>
          <a:prstGeom prst="rect">
            <a:avLst/>
          </a:prstGeom>
        </p:spPr>
      </p:pic>
      <p:sp>
        <p:nvSpPr>
          <p:cNvPr id="6" name="TextBox 5">
            <a:extLst>
              <a:ext uri="{FF2B5EF4-FFF2-40B4-BE49-F238E27FC236}">
                <a16:creationId xmlns:a16="http://schemas.microsoft.com/office/drawing/2014/main" id="{9D919E02-118E-47B5-BAB1-EC3F1B62B28B}"/>
              </a:ext>
            </a:extLst>
          </p:cNvPr>
          <p:cNvSpPr txBox="1"/>
          <p:nvPr/>
        </p:nvSpPr>
        <p:spPr>
          <a:xfrm>
            <a:off x="-1616771" y="5143500"/>
            <a:ext cx="4471190" cy="230832"/>
          </a:xfrm>
          <a:prstGeom prst="rect">
            <a:avLst/>
          </a:prstGeom>
          <a:noFill/>
        </p:spPr>
        <p:txBody>
          <a:bodyPr wrap="square" rtlCol="0">
            <a:spAutoFit/>
          </a:bodyPr>
          <a:lstStyle/>
          <a:p>
            <a:r>
              <a:rPr lang="en-IN" sz="900">
                <a:hlinkClick r:id="rId3" tooltip="https://link.springer.com/article/10.1007/s11227-019-02878-7"/>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61185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535E-7570-44B6-B5AF-A9C34AACF156}"/>
              </a:ext>
            </a:extLst>
          </p:cNvPr>
          <p:cNvSpPr>
            <a:spLocks noGrp="1"/>
          </p:cNvSpPr>
          <p:nvPr>
            <p:ph type="ctrTitle"/>
          </p:nvPr>
        </p:nvSpPr>
        <p:spPr>
          <a:xfrm>
            <a:off x="800100" y="2386013"/>
            <a:ext cx="4157662" cy="858431"/>
          </a:xfrm>
        </p:spPr>
        <p:txBody>
          <a:bodyPr/>
          <a:lstStyle/>
          <a:p>
            <a:r>
              <a:rPr lang="en-IN" dirty="0"/>
              <a:t>Project Objective</a:t>
            </a:r>
          </a:p>
        </p:txBody>
      </p:sp>
      <p:pic>
        <p:nvPicPr>
          <p:cNvPr id="9" name="Picture 8" descr="A red and white sign&#10;&#10;Description automatically generated with low confidence">
            <a:extLst>
              <a:ext uri="{FF2B5EF4-FFF2-40B4-BE49-F238E27FC236}">
                <a16:creationId xmlns:a16="http://schemas.microsoft.com/office/drawing/2014/main" id="{4FB5F0A2-59E9-468A-9D52-2B21EAAD046F}"/>
              </a:ext>
            </a:extLst>
          </p:cNvPr>
          <p:cNvPicPr>
            <a:picLocks noChangeAspect="1"/>
          </p:cNvPicPr>
          <p:nvPr/>
        </p:nvPicPr>
        <p:blipFill>
          <a:blip r:embed="rId2"/>
          <a:stretch>
            <a:fillRect/>
          </a:stretch>
        </p:blipFill>
        <p:spPr>
          <a:xfrm>
            <a:off x="4750594" y="988219"/>
            <a:ext cx="3107532" cy="2883694"/>
          </a:xfrm>
          <a:prstGeom prst="rect">
            <a:avLst/>
          </a:prstGeom>
        </p:spPr>
      </p:pic>
    </p:spTree>
    <p:extLst>
      <p:ext uri="{BB962C8B-B14F-4D97-AF65-F5344CB8AC3E}">
        <p14:creationId xmlns:p14="http://schemas.microsoft.com/office/powerpoint/2010/main" val="269274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B27F17-0B03-4B90-84A4-044A8018127A}"/>
              </a:ext>
            </a:extLst>
          </p:cNvPr>
          <p:cNvSpPr>
            <a:spLocks noGrp="1"/>
          </p:cNvSpPr>
          <p:nvPr>
            <p:ph type="subTitle" idx="1"/>
          </p:nvPr>
        </p:nvSpPr>
        <p:spPr>
          <a:xfrm>
            <a:off x="1069485" y="1493631"/>
            <a:ext cx="6622257" cy="1858525"/>
          </a:xfrm>
        </p:spPr>
        <p:txBody>
          <a:bodyPr/>
          <a:lstStyle/>
          <a:p>
            <a:r>
              <a:rPr lang="en-IN" dirty="0"/>
              <a:t>This project aims to build a simplified model for hiding text messages within the image using two most commonly used DCT Transformation techniques that is DCT-2 and IDCT and AES encryption system </a:t>
            </a:r>
            <a:r>
              <a:rPr lang="en-IN" sz="1800" dirty="0">
                <a:solidFill>
                  <a:schemeClr val="bg1"/>
                </a:solidFill>
              </a:rPr>
              <a:t>for security enhancement in image encryption. </a:t>
            </a:r>
            <a:endParaRPr lang="en-IN" dirty="0"/>
          </a:p>
          <a:p>
            <a:endParaRPr lang="en-IN" dirty="0"/>
          </a:p>
        </p:txBody>
      </p:sp>
    </p:spTree>
    <p:extLst>
      <p:ext uri="{BB962C8B-B14F-4D97-AF65-F5344CB8AC3E}">
        <p14:creationId xmlns:p14="http://schemas.microsoft.com/office/powerpoint/2010/main" val="4430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984089" y="2941036"/>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2702606" y="248898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a:cxnSpLocks/>
          </p:cNvCxnSpPr>
          <p:nvPr/>
        </p:nvCxnSpPr>
        <p:spPr>
          <a:xfrm flipH="1">
            <a:off x="4266688" y="2885412"/>
            <a:ext cx="21793" cy="43297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2580955" y="701073"/>
            <a:ext cx="345049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 Libraries Used</a:t>
            </a:r>
            <a:endParaRPr dirty="0"/>
          </a:p>
        </p:txBody>
      </p:sp>
      <p:cxnSp>
        <p:nvCxnSpPr>
          <p:cNvPr id="1089" name="Google Shape;1089;p38"/>
          <p:cNvCxnSpPr>
            <a:cxnSpLocks/>
          </p:cNvCxnSpPr>
          <p:nvPr/>
        </p:nvCxnSpPr>
        <p:spPr>
          <a:xfrm>
            <a:off x="476904" y="2918100"/>
            <a:ext cx="7741005"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804093"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2515868"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4119466" y="2728397"/>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38"/>
          <p:cNvSpPr txBox="1">
            <a:spLocks noGrp="1"/>
          </p:cNvSpPr>
          <p:nvPr>
            <p:ph type="ctrTitle" idx="4294967295"/>
          </p:nvPr>
        </p:nvSpPr>
        <p:spPr>
          <a:xfrm>
            <a:off x="340889" y="343165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2"/>
                </a:solidFill>
              </a:rPr>
              <a:t>tkinter</a:t>
            </a:r>
            <a:endParaRPr sz="2400" dirty="0">
              <a:solidFill>
                <a:schemeClr val="accent2"/>
              </a:solidFill>
            </a:endParaRPr>
          </a:p>
        </p:txBody>
      </p:sp>
      <p:sp>
        <p:nvSpPr>
          <p:cNvPr id="1111" name="Google Shape;1111;p38"/>
          <p:cNvSpPr txBox="1">
            <a:spLocks noGrp="1"/>
          </p:cNvSpPr>
          <p:nvPr>
            <p:ph type="ctrTitle" idx="4294967295"/>
          </p:nvPr>
        </p:nvSpPr>
        <p:spPr>
          <a:xfrm>
            <a:off x="2081347" y="2014920"/>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1"/>
                </a:solidFill>
              </a:rPr>
              <a:t>numpy</a:t>
            </a:r>
            <a:endParaRPr sz="2400" dirty="0">
              <a:solidFill>
                <a:schemeClr val="accent1"/>
              </a:solidFill>
            </a:endParaRPr>
          </a:p>
        </p:txBody>
      </p:sp>
      <p:sp>
        <p:nvSpPr>
          <p:cNvPr id="1112" name="Google Shape;1112;p38"/>
          <p:cNvSpPr txBox="1">
            <a:spLocks noGrp="1"/>
          </p:cNvSpPr>
          <p:nvPr>
            <p:ph type="ctrTitle" idx="4294967295"/>
          </p:nvPr>
        </p:nvSpPr>
        <p:spPr>
          <a:xfrm>
            <a:off x="3582868" y="3436827"/>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3"/>
                </a:solidFill>
              </a:rPr>
              <a:t>opencv</a:t>
            </a:r>
            <a:endParaRPr sz="2400" dirty="0">
              <a:solidFill>
                <a:schemeClr val="accent3"/>
              </a:solidFill>
            </a:endParaRPr>
          </a:p>
        </p:txBody>
      </p:sp>
      <p:sp>
        <p:nvSpPr>
          <p:cNvPr id="1113" name="Google Shape;1113;p38"/>
          <p:cNvSpPr txBox="1">
            <a:spLocks noGrp="1"/>
          </p:cNvSpPr>
          <p:nvPr>
            <p:ph type="ctrTitle" idx="4294967295"/>
          </p:nvPr>
        </p:nvSpPr>
        <p:spPr>
          <a:xfrm>
            <a:off x="7018138" y="3473866"/>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accent4"/>
                </a:solidFill>
              </a:rPr>
              <a:t>pycrypto</a:t>
            </a:r>
            <a:endParaRPr sz="2400" dirty="0">
              <a:solidFill>
                <a:schemeClr val="accent4"/>
              </a:solidFill>
            </a:endParaRPr>
          </a:p>
        </p:txBody>
      </p:sp>
      <p:cxnSp>
        <p:nvCxnSpPr>
          <p:cNvPr id="33" name="Google Shape;1085;p38">
            <a:extLst>
              <a:ext uri="{FF2B5EF4-FFF2-40B4-BE49-F238E27FC236}">
                <a16:creationId xmlns:a16="http://schemas.microsoft.com/office/drawing/2014/main" id="{F3CC92CB-F7A6-4204-92AA-06CA94D0B5A0}"/>
              </a:ext>
            </a:extLst>
          </p:cNvPr>
          <p:cNvCxnSpPr/>
          <p:nvPr/>
        </p:nvCxnSpPr>
        <p:spPr>
          <a:xfrm>
            <a:off x="5966366" y="2442720"/>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34" name="Google Shape;1093;p38">
            <a:extLst>
              <a:ext uri="{FF2B5EF4-FFF2-40B4-BE49-F238E27FC236}">
                <a16:creationId xmlns:a16="http://schemas.microsoft.com/office/drawing/2014/main" id="{2EAFB19B-CDE8-417B-B14E-62A88D34B90D}"/>
              </a:ext>
            </a:extLst>
          </p:cNvPr>
          <p:cNvGrpSpPr/>
          <p:nvPr/>
        </p:nvGrpSpPr>
        <p:grpSpPr>
          <a:xfrm>
            <a:off x="5779628" y="2757330"/>
            <a:ext cx="373500" cy="373500"/>
            <a:chOff x="3212675" y="1912500"/>
            <a:chExt cx="373500" cy="373500"/>
          </a:xfrm>
        </p:grpSpPr>
        <p:sp>
          <p:nvSpPr>
            <p:cNvPr id="35" name="Google Shape;1094;p38">
              <a:extLst>
                <a:ext uri="{FF2B5EF4-FFF2-40B4-BE49-F238E27FC236}">
                  <a16:creationId xmlns:a16="http://schemas.microsoft.com/office/drawing/2014/main" id="{EA12EE61-50EF-4CE7-8478-E4475620F32A}"/>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5;p38">
              <a:extLst>
                <a:ext uri="{FF2B5EF4-FFF2-40B4-BE49-F238E27FC236}">
                  <a16:creationId xmlns:a16="http://schemas.microsoft.com/office/drawing/2014/main" id="{93AAC029-70CA-49FF-93EE-6FAC143A8B61}"/>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111;p38">
            <a:extLst>
              <a:ext uri="{FF2B5EF4-FFF2-40B4-BE49-F238E27FC236}">
                <a16:creationId xmlns:a16="http://schemas.microsoft.com/office/drawing/2014/main" id="{6BD6F3EA-2D0C-4D83-AF82-F4C7984F0BC9}"/>
              </a:ext>
            </a:extLst>
          </p:cNvPr>
          <p:cNvSpPr txBox="1">
            <a:spLocks/>
          </p:cNvSpPr>
          <p:nvPr/>
        </p:nvSpPr>
        <p:spPr>
          <a:xfrm>
            <a:off x="5346525" y="1934535"/>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2400" dirty="0">
                <a:solidFill>
                  <a:schemeClr val="accent1"/>
                </a:solidFill>
              </a:rPr>
              <a:t>pillow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0F782-8D7B-4B0B-8102-2D5F5CF2A03B}"/>
              </a:ext>
            </a:extLst>
          </p:cNvPr>
          <p:cNvSpPr>
            <a:spLocks noGrp="1"/>
          </p:cNvSpPr>
          <p:nvPr>
            <p:ph type="body" idx="1"/>
          </p:nvPr>
        </p:nvSpPr>
        <p:spPr>
          <a:xfrm>
            <a:off x="618825" y="1208120"/>
            <a:ext cx="7499939" cy="3273826"/>
          </a:xfrm>
        </p:spPr>
        <p:txBody>
          <a:bodyPr/>
          <a:lstStyle/>
          <a:p>
            <a:pPr marL="114300" indent="0">
              <a:buNone/>
            </a:pPr>
            <a:r>
              <a:rPr lang="en-IN" sz="1400" dirty="0">
                <a:solidFill>
                  <a:schemeClr val="tx2">
                    <a:lumMod val="90000"/>
                  </a:schemeClr>
                </a:solidFill>
              </a:rPr>
              <a:t>PSNR is most easily defined via the mean squared error (MSE). Given a noise-free </a:t>
            </a:r>
            <a:r>
              <a:rPr lang="en-IN" sz="1400" dirty="0" err="1">
                <a:solidFill>
                  <a:schemeClr val="tx2">
                    <a:lumMod val="90000"/>
                  </a:schemeClr>
                </a:solidFill>
              </a:rPr>
              <a:t>m×n</a:t>
            </a:r>
            <a:r>
              <a:rPr lang="en-IN" sz="1400" dirty="0">
                <a:solidFill>
                  <a:schemeClr val="tx2">
                    <a:lumMod val="90000"/>
                  </a:schemeClr>
                </a:solidFill>
              </a:rPr>
              <a:t> monochrome image I and its noisy approximation K, MSE is defined as:</a:t>
            </a: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r>
              <a:rPr lang="en-IN" sz="1400" dirty="0">
                <a:solidFill>
                  <a:schemeClr val="tx2">
                    <a:lumMod val="90000"/>
                  </a:schemeClr>
                </a:solidFill>
              </a:rPr>
              <a:t>The PSNR (in dB) is defined as:</a:t>
            </a: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endParaRPr lang="en-IN" sz="1400" dirty="0">
              <a:solidFill>
                <a:schemeClr val="tx2">
                  <a:lumMod val="90000"/>
                </a:schemeClr>
              </a:solidFill>
            </a:endParaRPr>
          </a:p>
          <a:p>
            <a:pPr marL="114300" indent="0">
              <a:buNone/>
            </a:pPr>
            <a:r>
              <a:rPr lang="en-IN" sz="1400" dirty="0">
                <a:solidFill>
                  <a:schemeClr val="tx2">
                    <a:lumMod val="90000"/>
                  </a:schemeClr>
                </a:solidFill>
              </a:rPr>
              <a:t>Here, MAXI is the maximum possible pixel value of the image. When the pixels are represented using 8 bits per sample, this is 255. More generally, when samples are represented using linear PCM with B bits per sample, MAXI is 2B−1.</a:t>
            </a:r>
          </a:p>
        </p:txBody>
      </p:sp>
      <p:sp>
        <p:nvSpPr>
          <p:cNvPr id="3" name="Title 2">
            <a:extLst>
              <a:ext uri="{FF2B5EF4-FFF2-40B4-BE49-F238E27FC236}">
                <a16:creationId xmlns:a16="http://schemas.microsoft.com/office/drawing/2014/main" id="{35CCC001-BD26-4B79-AE48-8156E456B910}"/>
              </a:ext>
            </a:extLst>
          </p:cNvPr>
          <p:cNvSpPr>
            <a:spLocks noGrp="1"/>
          </p:cNvSpPr>
          <p:nvPr>
            <p:ph type="ctrTitle"/>
          </p:nvPr>
        </p:nvSpPr>
        <p:spPr>
          <a:xfrm>
            <a:off x="618825" y="480948"/>
            <a:ext cx="5788902" cy="577800"/>
          </a:xfrm>
        </p:spPr>
        <p:txBody>
          <a:bodyPr/>
          <a:lstStyle/>
          <a:p>
            <a:r>
              <a:rPr lang="en-IN" dirty="0"/>
              <a:t>About PSNR (Peak Signal Noise Ratio)</a:t>
            </a:r>
          </a:p>
        </p:txBody>
      </p:sp>
      <p:pic>
        <p:nvPicPr>
          <p:cNvPr id="5" name="Picture 4">
            <a:extLst>
              <a:ext uri="{FF2B5EF4-FFF2-40B4-BE49-F238E27FC236}">
                <a16:creationId xmlns:a16="http://schemas.microsoft.com/office/drawing/2014/main" id="{F4561935-296E-46F2-93AF-E006FA039D26}"/>
              </a:ext>
            </a:extLst>
          </p:cNvPr>
          <p:cNvPicPr>
            <a:picLocks noChangeAspect="1"/>
          </p:cNvPicPr>
          <p:nvPr/>
        </p:nvPicPr>
        <p:blipFill>
          <a:blip r:embed="rId2"/>
          <a:stretch>
            <a:fillRect/>
          </a:stretch>
        </p:blipFill>
        <p:spPr>
          <a:xfrm>
            <a:off x="801899" y="1860170"/>
            <a:ext cx="2890338" cy="488176"/>
          </a:xfrm>
          <a:prstGeom prst="rect">
            <a:avLst/>
          </a:prstGeom>
        </p:spPr>
      </p:pic>
      <p:pic>
        <p:nvPicPr>
          <p:cNvPr id="7" name="Picture 6">
            <a:extLst>
              <a:ext uri="{FF2B5EF4-FFF2-40B4-BE49-F238E27FC236}">
                <a16:creationId xmlns:a16="http://schemas.microsoft.com/office/drawing/2014/main" id="{7AD6CE00-EB2E-41AF-BC85-E01DB68C5750}"/>
              </a:ext>
            </a:extLst>
          </p:cNvPr>
          <p:cNvPicPr>
            <a:picLocks noChangeAspect="1"/>
          </p:cNvPicPr>
          <p:nvPr/>
        </p:nvPicPr>
        <p:blipFill>
          <a:blip r:embed="rId3"/>
          <a:stretch>
            <a:fillRect/>
          </a:stretch>
        </p:blipFill>
        <p:spPr>
          <a:xfrm>
            <a:off x="801898" y="2740539"/>
            <a:ext cx="3382175" cy="771588"/>
          </a:xfrm>
          <a:prstGeom prst="rect">
            <a:avLst/>
          </a:prstGeom>
        </p:spPr>
      </p:pic>
    </p:spTree>
    <p:extLst>
      <p:ext uri="{BB962C8B-B14F-4D97-AF65-F5344CB8AC3E}">
        <p14:creationId xmlns:p14="http://schemas.microsoft.com/office/powerpoint/2010/main" val="379179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4CE70-7A73-776E-3858-8F87475D212C}"/>
              </a:ext>
            </a:extLst>
          </p:cNvPr>
          <p:cNvSpPr txBox="1"/>
          <p:nvPr/>
        </p:nvSpPr>
        <p:spPr>
          <a:xfrm>
            <a:off x="508000" y="399143"/>
            <a:ext cx="2721429" cy="461665"/>
          </a:xfrm>
          <a:prstGeom prst="rect">
            <a:avLst/>
          </a:prstGeom>
          <a:noFill/>
        </p:spPr>
        <p:txBody>
          <a:bodyPr wrap="square" rtlCol="0">
            <a:spAutoFit/>
          </a:bodyPr>
          <a:lstStyle/>
          <a:p>
            <a:r>
              <a:rPr lang="en-IN" sz="2400" dirty="0">
                <a:solidFill>
                  <a:schemeClr val="bg1"/>
                </a:solidFill>
              </a:rPr>
              <a:t>Literature Survey :</a:t>
            </a:r>
          </a:p>
        </p:txBody>
      </p:sp>
      <p:graphicFrame>
        <p:nvGraphicFramePr>
          <p:cNvPr id="3" name="Table 3">
            <a:extLst>
              <a:ext uri="{FF2B5EF4-FFF2-40B4-BE49-F238E27FC236}">
                <a16:creationId xmlns:a16="http://schemas.microsoft.com/office/drawing/2014/main" id="{0CAA4A35-01A0-0AC5-3B84-4A1324688A7C}"/>
              </a:ext>
            </a:extLst>
          </p:cNvPr>
          <p:cNvGraphicFramePr>
            <a:graphicFrameLocks noGrp="1"/>
          </p:cNvGraphicFramePr>
          <p:nvPr>
            <p:extLst>
              <p:ext uri="{D42A27DB-BD31-4B8C-83A1-F6EECF244321}">
                <p14:modId xmlns:p14="http://schemas.microsoft.com/office/powerpoint/2010/main" val="1503893738"/>
              </p:ext>
            </p:extLst>
          </p:nvPr>
        </p:nvGraphicFramePr>
        <p:xfrm>
          <a:off x="594000" y="941070"/>
          <a:ext cx="7956000" cy="3456000"/>
        </p:xfrm>
        <a:graphic>
          <a:graphicData uri="http://schemas.openxmlformats.org/drawingml/2006/table">
            <a:tbl>
              <a:tblPr firstRow="1" bandRow="1">
                <a:tableStyleId>{616DA210-FB5B-4158-B5E0-FEB733F419BA}</a:tableStyleId>
              </a:tblPr>
              <a:tblGrid>
                <a:gridCol w="737383">
                  <a:extLst>
                    <a:ext uri="{9D8B030D-6E8A-4147-A177-3AD203B41FA5}">
                      <a16:colId xmlns:a16="http://schemas.microsoft.com/office/drawing/2014/main" val="1350901731"/>
                    </a:ext>
                  </a:extLst>
                </a:gridCol>
                <a:gridCol w="1674618">
                  <a:extLst>
                    <a:ext uri="{9D8B030D-6E8A-4147-A177-3AD203B41FA5}">
                      <a16:colId xmlns:a16="http://schemas.microsoft.com/office/drawing/2014/main" val="520280785"/>
                    </a:ext>
                  </a:extLst>
                </a:gridCol>
                <a:gridCol w="1612799">
                  <a:extLst>
                    <a:ext uri="{9D8B030D-6E8A-4147-A177-3AD203B41FA5}">
                      <a16:colId xmlns:a16="http://schemas.microsoft.com/office/drawing/2014/main" val="36304280"/>
                    </a:ext>
                  </a:extLst>
                </a:gridCol>
                <a:gridCol w="957600">
                  <a:extLst>
                    <a:ext uri="{9D8B030D-6E8A-4147-A177-3AD203B41FA5}">
                      <a16:colId xmlns:a16="http://schemas.microsoft.com/office/drawing/2014/main" val="840254246"/>
                    </a:ext>
                  </a:extLst>
                </a:gridCol>
                <a:gridCol w="2973600">
                  <a:extLst>
                    <a:ext uri="{9D8B030D-6E8A-4147-A177-3AD203B41FA5}">
                      <a16:colId xmlns:a16="http://schemas.microsoft.com/office/drawing/2014/main" val="3495478784"/>
                    </a:ext>
                  </a:extLst>
                </a:gridCol>
              </a:tblGrid>
              <a:tr h="311351">
                <a:tc>
                  <a:txBody>
                    <a:bodyPr/>
                    <a:lstStyle/>
                    <a:p>
                      <a:r>
                        <a:rPr lang="en-IN" dirty="0">
                          <a:solidFill>
                            <a:schemeClr val="bg1"/>
                          </a:solidFill>
                        </a:rPr>
                        <a:t>SI.no</a:t>
                      </a:r>
                    </a:p>
                  </a:txBody>
                  <a:tcPr/>
                </a:tc>
                <a:tc>
                  <a:txBody>
                    <a:bodyPr/>
                    <a:lstStyle/>
                    <a:p>
                      <a:r>
                        <a:rPr lang="en-IN" dirty="0">
                          <a:solidFill>
                            <a:schemeClr val="bg1"/>
                          </a:solidFill>
                        </a:rPr>
                        <a:t>Paper Name</a:t>
                      </a:r>
                    </a:p>
                  </a:txBody>
                  <a:tcPr/>
                </a:tc>
                <a:tc>
                  <a:txBody>
                    <a:bodyPr/>
                    <a:lstStyle/>
                    <a:p>
                      <a:pPr algn="ctr"/>
                      <a:r>
                        <a:rPr lang="en-IN" dirty="0">
                          <a:solidFill>
                            <a:schemeClr val="bg1"/>
                          </a:solidFill>
                        </a:rPr>
                        <a:t>Publisher</a:t>
                      </a:r>
                    </a:p>
                  </a:txBody>
                  <a:tcPr/>
                </a:tc>
                <a:tc>
                  <a:txBody>
                    <a:bodyPr/>
                    <a:lstStyle/>
                    <a:p>
                      <a:pPr algn="ctr"/>
                      <a:r>
                        <a:rPr lang="en-IN" dirty="0">
                          <a:solidFill>
                            <a:schemeClr val="bg1"/>
                          </a:solidFill>
                        </a:rPr>
                        <a:t>Year</a:t>
                      </a:r>
                    </a:p>
                  </a:txBody>
                  <a:tcPr/>
                </a:tc>
                <a:tc>
                  <a:txBody>
                    <a:bodyPr/>
                    <a:lstStyle/>
                    <a:p>
                      <a:r>
                        <a:rPr lang="en-IN" dirty="0">
                          <a:solidFill>
                            <a:schemeClr val="bg1"/>
                          </a:solidFill>
                        </a:rPr>
                        <a:t>Key point</a:t>
                      </a:r>
                    </a:p>
                  </a:txBody>
                  <a:tcPr/>
                </a:tc>
                <a:extLst>
                  <a:ext uri="{0D108BD9-81ED-4DB2-BD59-A6C34878D82A}">
                    <a16:rowId xmlns:a16="http://schemas.microsoft.com/office/drawing/2014/main" val="3543313216"/>
                  </a:ext>
                </a:extLst>
              </a:tr>
              <a:tr h="3144649">
                <a:tc>
                  <a:txBody>
                    <a:bodyPr/>
                    <a:lstStyle/>
                    <a:p>
                      <a:r>
                        <a:rPr lang="en-IN" dirty="0">
                          <a:solidFill>
                            <a:schemeClr val="bg1"/>
                          </a:solidFill>
                        </a:rPr>
                        <a:t>1.</a:t>
                      </a:r>
                    </a:p>
                  </a:txBody>
                  <a:tcPr/>
                </a:tc>
                <a:tc>
                  <a:txBody>
                    <a:bodyPr/>
                    <a:lstStyle/>
                    <a:p>
                      <a:r>
                        <a:rPr lang="en-US" dirty="0">
                          <a:solidFill>
                            <a:schemeClr val="bg1"/>
                          </a:solidFill>
                        </a:rPr>
                        <a:t>"Enhancing the Security and Quality of LSB Based Image Steganography"</a:t>
                      </a:r>
                      <a:endParaRPr lang="en-IN" dirty="0">
                        <a:solidFill>
                          <a:schemeClr val="bg1"/>
                        </a:solidFill>
                      </a:endParaRPr>
                    </a:p>
                  </a:txBody>
                  <a:tcPr/>
                </a:tc>
                <a:tc>
                  <a:txBody>
                    <a:bodyPr/>
                    <a:lstStyle/>
                    <a:p>
                      <a:pPr algn="ctr"/>
                      <a:r>
                        <a:rPr lang="nn-NO" dirty="0">
                          <a:solidFill>
                            <a:schemeClr val="bg1"/>
                          </a:solidFill>
                        </a:rPr>
                        <a:t>Akhtar, N.; Johri, P.; Khan, S.,</a:t>
                      </a:r>
                      <a:endParaRPr lang="en-IN" dirty="0">
                        <a:solidFill>
                          <a:schemeClr val="bg1"/>
                        </a:solidFill>
                      </a:endParaRPr>
                    </a:p>
                  </a:txBody>
                  <a:tcPr/>
                </a:tc>
                <a:tc>
                  <a:txBody>
                    <a:bodyPr/>
                    <a:lstStyle/>
                    <a:p>
                      <a:pPr algn="ctr"/>
                      <a:r>
                        <a:rPr lang="en-IN" dirty="0">
                          <a:solidFill>
                            <a:schemeClr val="bg1"/>
                          </a:solidFill>
                        </a:rPr>
                        <a:t>2011</a:t>
                      </a:r>
                    </a:p>
                  </a:txBody>
                  <a:tcPr/>
                </a:tc>
                <a:tc>
                  <a:txBody>
                    <a:bodyPr/>
                    <a:lstStyle/>
                    <a:p>
                      <a:r>
                        <a:rPr lang="en-US" dirty="0">
                          <a:solidFill>
                            <a:schemeClr val="bg1"/>
                          </a:solidFill>
                        </a:rPr>
                        <a:t>The paper by Akhtar et al. focuses on enhancing the security and quality of LSB (Least Significant Bit) based image steganography. They propose a new method of steganography that involves dividing the image into smaller blocks and then using LSB and DCT (Discrete Cosine Transform) methods to embed the secret message. The proposed method provides better security and higher quality </a:t>
                      </a:r>
                      <a:r>
                        <a:rPr lang="en-US" dirty="0" err="1">
                          <a:solidFill>
                            <a:schemeClr val="bg1"/>
                          </a:solidFill>
                        </a:rPr>
                        <a:t>stego</a:t>
                      </a:r>
                      <a:r>
                        <a:rPr lang="en-US" dirty="0">
                          <a:solidFill>
                            <a:schemeClr val="bg1"/>
                          </a:solidFill>
                        </a:rPr>
                        <a:t>-images compared to existing methods.</a:t>
                      </a:r>
                      <a:endParaRPr lang="en-IN" dirty="0">
                        <a:solidFill>
                          <a:schemeClr val="bg1"/>
                        </a:solidFill>
                      </a:endParaRPr>
                    </a:p>
                  </a:txBody>
                  <a:tcPr/>
                </a:tc>
                <a:extLst>
                  <a:ext uri="{0D108BD9-81ED-4DB2-BD59-A6C34878D82A}">
                    <a16:rowId xmlns:a16="http://schemas.microsoft.com/office/drawing/2014/main" val="2184282098"/>
                  </a:ext>
                </a:extLst>
              </a:tr>
            </a:tbl>
          </a:graphicData>
        </a:graphic>
      </p:graphicFrame>
    </p:spTree>
    <p:extLst>
      <p:ext uri="{BB962C8B-B14F-4D97-AF65-F5344CB8AC3E}">
        <p14:creationId xmlns:p14="http://schemas.microsoft.com/office/powerpoint/2010/main" val="208779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0D2C172-C445-2C64-498D-B5E12EC8B0CA}"/>
              </a:ext>
            </a:extLst>
          </p:cNvPr>
          <p:cNvGraphicFramePr>
            <a:graphicFrameLocks noGrp="1"/>
          </p:cNvGraphicFramePr>
          <p:nvPr>
            <p:extLst>
              <p:ext uri="{D42A27DB-BD31-4B8C-83A1-F6EECF244321}">
                <p14:modId xmlns:p14="http://schemas.microsoft.com/office/powerpoint/2010/main" val="2870581978"/>
              </p:ext>
            </p:extLst>
          </p:nvPr>
        </p:nvGraphicFramePr>
        <p:xfrm>
          <a:off x="578757" y="222612"/>
          <a:ext cx="7986486" cy="4698275"/>
        </p:xfrm>
        <a:graphic>
          <a:graphicData uri="http://schemas.openxmlformats.org/drawingml/2006/table">
            <a:tbl>
              <a:tblPr firstRow="1" bandRow="1">
                <a:tableStyleId>{616DA210-FB5B-4158-B5E0-FEB733F419BA}</a:tableStyleId>
              </a:tblPr>
              <a:tblGrid>
                <a:gridCol w="669472">
                  <a:extLst>
                    <a:ext uri="{9D8B030D-6E8A-4147-A177-3AD203B41FA5}">
                      <a16:colId xmlns:a16="http://schemas.microsoft.com/office/drawing/2014/main" val="1750569088"/>
                    </a:ext>
                  </a:extLst>
                </a:gridCol>
                <a:gridCol w="1953933">
                  <a:extLst>
                    <a:ext uri="{9D8B030D-6E8A-4147-A177-3AD203B41FA5}">
                      <a16:colId xmlns:a16="http://schemas.microsoft.com/office/drawing/2014/main" val="1123767574"/>
                    </a:ext>
                  </a:extLst>
                </a:gridCol>
                <a:gridCol w="2044800">
                  <a:extLst>
                    <a:ext uri="{9D8B030D-6E8A-4147-A177-3AD203B41FA5}">
                      <a16:colId xmlns:a16="http://schemas.microsoft.com/office/drawing/2014/main" val="3188304817"/>
                    </a:ext>
                  </a:extLst>
                </a:gridCol>
                <a:gridCol w="797375">
                  <a:extLst>
                    <a:ext uri="{9D8B030D-6E8A-4147-A177-3AD203B41FA5}">
                      <a16:colId xmlns:a16="http://schemas.microsoft.com/office/drawing/2014/main" val="3199580220"/>
                    </a:ext>
                  </a:extLst>
                </a:gridCol>
                <a:gridCol w="2520906">
                  <a:extLst>
                    <a:ext uri="{9D8B030D-6E8A-4147-A177-3AD203B41FA5}">
                      <a16:colId xmlns:a16="http://schemas.microsoft.com/office/drawing/2014/main" val="2718647474"/>
                    </a:ext>
                  </a:extLst>
                </a:gridCol>
              </a:tblGrid>
              <a:tr h="370115">
                <a:tc>
                  <a:txBody>
                    <a:bodyPr/>
                    <a:lstStyle/>
                    <a:p>
                      <a:r>
                        <a:rPr lang="en-IN" b="1" dirty="0">
                          <a:solidFill>
                            <a:schemeClr val="bg1"/>
                          </a:solidFill>
                        </a:rPr>
                        <a:t>SI.NO</a:t>
                      </a:r>
                    </a:p>
                  </a:txBody>
                  <a:tcPr/>
                </a:tc>
                <a:tc>
                  <a:txBody>
                    <a:bodyPr/>
                    <a:lstStyle/>
                    <a:p>
                      <a:r>
                        <a:rPr lang="en-IN" b="1" dirty="0">
                          <a:solidFill>
                            <a:schemeClr val="bg1"/>
                          </a:solidFill>
                        </a:rPr>
                        <a:t>Paper Name</a:t>
                      </a:r>
                    </a:p>
                  </a:txBody>
                  <a:tcPr/>
                </a:tc>
                <a:tc>
                  <a:txBody>
                    <a:bodyPr/>
                    <a:lstStyle/>
                    <a:p>
                      <a:r>
                        <a:rPr lang="en-IN" b="1" dirty="0">
                          <a:solidFill>
                            <a:schemeClr val="bg1"/>
                          </a:solidFill>
                        </a:rPr>
                        <a:t>Publisher</a:t>
                      </a:r>
                    </a:p>
                  </a:txBody>
                  <a:tcPr/>
                </a:tc>
                <a:tc>
                  <a:txBody>
                    <a:bodyPr/>
                    <a:lstStyle/>
                    <a:p>
                      <a:r>
                        <a:rPr lang="en-IN" dirty="0">
                          <a:solidFill>
                            <a:schemeClr val="bg1"/>
                          </a:solidFill>
                        </a:rPr>
                        <a:t>Year</a:t>
                      </a:r>
                    </a:p>
                  </a:txBody>
                  <a:tcPr/>
                </a:tc>
                <a:tc>
                  <a:txBody>
                    <a:bodyPr/>
                    <a:lstStyle/>
                    <a:p>
                      <a:pPr algn="ctr"/>
                      <a:r>
                        <a:rPr lang="en-IN" dirty="0">
                          <a:solidFill>
                            <a:schemeClr val="bg1"/>
                          </a:solidFill>
                        </a:rPr>
                        <a:t>Key Points</a:t>
                      </a:r>
                    </a:p>
                  </a:txBody>
                  <a:tcPr/>
                </a:tc>
                <a:extLst>
                  <a:ext uri="{0D108BD9-81ED-4DB2-BD59-A6C34878D82A}">
                    <a16:rowId xmlns:a16="http://schemas.microsoft.com/office/drawing/2014/main" val="3905082844"/>
                  </a:ext>
                </a:extLst>
              </a:tr>
              <a:tr h="370115">
                <a:tc>
                  <a:txBody>
                    <a:bodyPr/>
                    <a:lstStyle/>
                    <a:p>
                      <a:r>
                        <a:rPr lang="en-IN" b="0" dirty="0">
                          <a:solidFill>
                            <a:schemeClr val="bg1"/>
                          </a:solidFill>
                        </a:rPr>
                        <a:t>2.</a:t>
                      </a:r>
                    </a:p>
                  </a:txBody>
                  <a:tcPr/>
                </a:tc>
                <a:tc>
                  <a:txBody>
                    <a:bodyPr/>
                    <a:lstStyle/>
                    <a:p>
                      <a:pPr algn="l"/>
                      <a:r>
                        <a:rPr lang="en-US" b="0" dirty="0">
                          <a:solidFill>
                            <a:schemeClr val="bg1"/>
                          </a:solidFill>
                        </a:rPr>
                        <a:t>"Steganalysis of LSB matching in grayscale images." </a:t>
                      </a:r>
                      <a:endParaRPr lang="en-IN" b="0" dirty="0">
                        <a:solidFill>
                          <a:schemeClr val="bg1"/>
                        </a:solidFill>
                      </a:endParaRPr>
                    </a:p>
                  </a:txBody>
                  <a:tcPr/>
                </a:tc>
                <a:tc>
                  <a:txBody>
                    <a:bodyPr/>
                    <a:lstStyle/>
                    <a:p>
                      <a:r>
                        <a:rPr lang="en-IN" b="0" dirty="0">
                          <a:solidFill>
                            <a:schemeClr val="bg1"/>
                          </a:solidFill>
                        </a:rPr>
                        <a:t>Andrew D. Ker </a:t>
                      </a:r>
                    </a:p>
                  </a:txBody>
                  <a:tcPr/>
                </a:tc>
                <a:tc>
                  <a:txBody>
                    <a:bodyPr/>
                    <a:lstStyle/>
                    <a:p>
                      <a:r>
                        <a:rPr lang="en-IN" dirty="0">
                          <a:solidFill>
                            <a:schemeClr val="bg1"/>
                          </a:solidFill>
                        </a:rPr>
                        <a:t>2010</a:t>
                      </a:r>
                    </a:p>
                  </a:txBody>
                  <a:tcPr/>
                </a:tc>
                <a:tc>
                  <a:txBody>
                    <a:bodyPr/>
                    <a:lstStyle/>
                    <a:p>
                      <a:pPr algn="just"/>
                      <a:r>
                        <a:rPr lang="en-US" dirty="0">
                          <a:solidFill>
                            <a:schemeClr val="bg1"/>
                          </a:solidFill>
                        </a:rPr>
                        <a:t>The paper by Andrew D. Ker is focused on steganalysis, which is the process of detecting the presence of hidden information in digital media, specifically in grayscale images.</a:t>
                      </a:r>
                      <a:endParaRPr lang="en-IN" dirty="0">
                        <a:solidFill>
                          <a:schemeClr val="bg1"/>
                        </a:solidFill>
                      </a:endParaRPr>
                    </a:p>
                  </a:txBody>
                  <a:tcPr/>
                </a:tc>
                <a:extLst>
                  <a:ext uri="{0D108BD9-81ED-4DB2-BD59-A6C34878D82A}">
                    <a16:rowId xmlns:a16="http://schemas.microsoft.com/office/drawing/2014/main" val="450453291"/>
                  </a:ext>
                </a:extLst>
              </a:tr>
              <a:tr h="370115">
                <a:tc>
                  <a:txBody>
                    <a:bodyPr/>
                    <a:lstStyle/>
                    <a:p>
                      <a:r>
                        <a:rPr lang="en-IN" b="0" dirty="0">
                          <a:solidFill>
                            <a:schemeClr val="bg1"/>
                          </a:solidFill>
                        </a:rPr>
                        <a:t>3.</a:t>
                      </a:r>
                    </a:p>
                  </a:txBody>
                  <a:tcPr/>
                </a:tc>
                <a:tc>
                  <a:txBody>
                    <a:bodyPr/>
                    <a:lstStyle/>
                    <a:p>
                      <a:r>
                        <a:rPr lang="en-US" b="0" dirty="0">
                          <a:solidFill>
                            <a:schemeClr val="bg1"/>
                          </a:solidFill>
                        </a:rPr>
                        <a:t>"Rotation, Complement and Mirroring Invariant Texture Patterns for Binary Image Steganography,"</a:t>
                      </a:r>
                      <a:endParaRPr lang="en-IN" b="0" dirty="0">
                        <a:solidFill>
                          <a:schemeClr val="bg1"/>
                        </a:solidFill>
                      </a:endParaRPr>
                    </a:p>
                  </a:txBody>
                  <a:tcPr/>
                </a:tc>
                <a:tc>
                  <a:txBody>
                    <a:bodyPr/>
                    <a:lstStyle/>
                    <a:p>
                      <a:r>
                        <a:rPr lang="en-IN" b="0" dirty="0">
                          <a:solidFill>
                            <a:schemeClr val="bg1"/>
                          </a:solidFill>
                        </a:rPr>
                        <a:t>Bingwen Feng, </a:t>
                      </a:r>
                      <a:r>
                        <a:rPr lang="en-IN" b="0" dirty="0" err="1">
                          <a:solidFill>
                            <a:schemeClr val="bg1"/>
                          </a:solidFill>
                        </a:rPr>
                        <a:t>Jianwei</a:t>
                      </a:r>
                      <a:r>
                        <a:rPr lang="en-IN" b="0" dirty="0">
                          <a:solidFill>
                            <a:schemeClr val="bg1"/>
                          </a:solidFill>
                        </a:rPr>
                        <a:t> Liu, Xuan Kong, and </a:t>
                      </a:r>
                      <a:r>
                        <a:rPr lang="en-IN" b="0" dirty="0" err="1">
                          <a:solidFill>
                            <a:schemeClr val="bg1"/>
                          </a:solidFill>
                        </a:rPr>
                        <a:t>Zhangjie</a:t>
                      </a:r>
                      <a:r>
                        <a:rPr lang="en-IN" b="0" dirty="0">
                          <a:solidFill>
                            <a:schemeClr val="bg1"/>
                          </a:solidFill>
                        </a:rPr>
                        <a:t> Fu</a:t>
                      </a:r>
                    </a:p>
                  </a:txBody>
                  <a:tcPr/>
                </a:tc>
                <a:tc>
                  <a:txBody>
                    <a:bodyPr/>
                    <a:lstStyle/>
                    <a:p>
                      <a:r>
                        <a:rPr lang="en-IN" dirty="0">
                          <a:solidFill>
                            <a:schemeClr val="bg1"/>
                          </a:solidFill>
                        </a:rPr>
                        <a:t>2015</a:t>
                      </a:r>
                    </a:p>
                  </a:txBody>
                  <a:tcPr/>
                </a:tc>
                <a:tc>
                  <a:txBody>
                    <a:bodyPr/>
                    <a:lstStyle/>
                    <a:p>
                      <a:pPr algn="just"/>
                      <a:r>
                        <a:rPr lang="en-US" dirty="0">
                          <a:solidFill>
                            <a:schemeClr val="bg1"/>
                          </a:solidFill>
                        </a:rPr>
                        <a:t>The paper by Feng et al. is focused on binary image steganography, which involves hiding secret information in binary images.</a:t>
                      </a:r>
                      <a:endParaRPr lang="en-IN" dirty="0">
                        <a:solidFill>
                          <a:schemeClr val="bg1"/>
                        </a:solidFill>
                      </a:endParaRPr>
                    </a:p>
                  </a:txBody>
                  <a:tcPr/>
                </a:tc>
                <a:extLst>
                  <a:ext uri="{0D108BD9-81ED-4DB2-BD59-A6C34878D82A}">
                    <a16:rowId xmlns:a16="http://schemas.microsoft.com/office/drawing/2014/main" val="2618611388"/>
                  </a:ext>
                </a:extLst>
              </a:tr>
              <a:tr h="370115">
                <a:tc>
                  <a:txBody>
                    <a:bodyPr/>
                    <a:lstStyle/>
                    <a:p>
                      <a:r>
                        <a:rPr lang="en-IN" b="0" dirty="0">
                          <a:solidFill>
                            <a:schemeClr val="bg1"/>
                          </a:solidFill>
                        </a:rPr>
                        <a:t>4.</a:t>
                      </a:r>
                    </a:p>
                  </a:txBody>
                  <a:tcPr/>
                </a:tc>
                <a:tc>
                  <a:txBody>
                    <a:bodyPr/>
                    <a:lstStyle/>
                    <a:p>
                      <a:r>
                        <a:rPr lang="en-US" b="0" dirty="0">
                          <a:solidFill>
                            <a:schemeClr val="bg1"/>
                          </a:solidFill>
                        </a:rPr>
                        <a:t>"A Novel Steganographic Method by Pixel-Value Modification,"</a:t>
                      </a:r>
                      <a:endParaRPr lang="en-IN" b="0" dirty="0">
                        <a:solidFill>
                          <a:schemeClr val="bg1"/>
                        </a:solidFill>
                      </a:endParaRPr>
                    </a:p>
                  </a:txBody>
                  <a:tcPr/>
                </a:tc>
                <a:tc>
                  <a:txBody>
                    <a:bodyPr/>
                    <a:lstStyle/>
                    <a:p>
                      <a:r>
                        <a:rPr lang="en-US" b="0" dirty="0">
                          <a:solidFill>
                            <a:schemeClr val="bg1"/>
                          </a:solidFill>
                        </a:rPr>
                        <a:t>C.-C. Chang, C.-S. Tsai, and T.-S. Chen </a:t>
                      </a:r>
                      <a:endParaRPr lang="en-IN" b="0" dirty="0">
                        <a:solidFill>
                          <a:schemeClr val="bg1"/>
                        </a:solidFill>
                      </a:endParaRPr>
                    </a:p>
                  </a:txBody>
                  <a:tcPr/>
                </a:tc>
                <a:tc>
                  <a:txBody>
                    <a:bodyPr/>
                    <a:lstStyle/>
                    <a:p>
                      <a:r>
                        <a:rPr lang="en-IN" dirty="0">
                          <a:solidFill>
                            <a:schemeClr val="bg1"/>
                          </a:solidFill>
                        </a:rPr>
                        <a:t>2007</a:t>
                      </a:r>
                    </a:p>
                  </a:txBody>
                  <a:tcPr/>
                </a:tc>
                <a:tc>
                  <a:txBody>
                    <a:bodyPr/>
                    <a:lstStyle/>
                    <a:p>
                      <a:pPr algn="just"/>
                      <a:r>
                        <a:rPr lang="en-US" dirty="0">
                          <a:solidFill>
                            <a:schemeClr val="bg1"/>
                          </a:solidFill>
                        </a:rPr>
                        <a:t>The paper by Chang et al. proposes a novel method for steganography, which involves modifying the pixel values of an image to embed secret information.</a:t>
                      </a:r>
                      <a:endParaRPr lang="en-IN" dirty="0">
                        <a:solidFill>
                          <a:schemeClr val="bg1"/>
                        </a:solidFill>
                      </a:endParaRPr>
                    </a:p>
                  </a:txBody>
                  <a:tcPr/>
                </a:tc>
                <a:extLst>
                  <a:ext uri="{0D108BD9-81ED-4DB2-BD59-A6C34878D82A}">
                    <a16:rowId xmlns:a16="http://schemas.microsoft.com/office/drawing/2014/main" val="1341923441"/>
                  </a:ext>
                </a:extLst>
              </a:tr>
            </a:tbl>
          </a:graphicData>
        </a:graphic>
      </p:graphicFrame>
    </p:spTree>
    <p:extLst>
      <p:ext uri="{BB962C8B-B14F-4D97-AF65-F5344CB8AC3E}">
        <p14:creationId xmlns:p14="http://schemas.microsoft.com/office/powerpoint/2010/main" val="3486308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BF9A733-C98E-E52E-984F-3AE4711326F5}"/>
              </a:ext>
            </a:extLst>
          </p:cNvPr>
          <p:cNvGraphicFramePr>
            <a:graphicFrameLocks noGrp="1"/>
          </p:cNvGraphicFramePr>
          <p:nvPr>
            <p:extLst>
              <p:ext uri="{D42A27DB-BD31-4B8C-83A1-F6EECF244321}">
                <p14:modId xmlns:p14="http://schemas.microsoft.com/office/powerpoint/2010/main" val="2926269924"/>
              </p:ext>
            </p:extLst>
          </p:nvPr>
        </p:nvGraphicFramePr>
        <p:xfrm>
          <a:off x="591457" y="181429"/>
          <a:ext cx="7961086" cy="4870630"/>
        </p:xfrm>
        <a:graphic>
          <a:graphicData uri="http://schemas.openxmlformats.org/drawingml/2006/table">
            <a:tbl>
              <a:tblPr firstRow="1" bandRow="1">
                <a:tableStyleId>{616DA210-FB5B-4158-B5E0-FEB733F419BA}</a:tableStyleId>
              </a:tblPr>
              <a:tblGrid>
                <a:gridCol w="667657">
                  <a:extLst>
                    <a:ext uri="{9D8B030D-6E8A-4147-A177-3AD203B41FA5}">
                      <a16:colId xmlns:a16="http://schemas.microsoft.com/office/drawing/2014/main" val="2122757316"/>
                    </a:ext>
                  </a:extLst>
                </a:gridCol>
                <a:gridCol w="1640115">
                  <a:extLst>
                    <a:ext uri="{9D8B030D-6E8A-4147-A177-3AD203B41FA5}">
                      <a16:colId xmlns:a16="http://schemas.microsoft.com/office/drawing/2014/main" val="3273733938"/>
                    </a:ext>
                  </a:extLst>
                </a:gridCol>
                <a:gridCol w="2024743">
                  <a:extLst>
                    <a:ext uri="{9D8B030D-6E8A-4147-A177-3AD203B41FA5}">
                      <a16:colId xmlns:a16="http://schemas.microsoft.com/office/drawing/2014/main" val="825839915"/>
                    </a:ext>
                  </a:extLst>
                </a:gridCol>
                <a:gridCol w="660400">
                  <a:extLst>
                    <a:ext uri="{9D8B030D-6E8A-4147-A177-3AD203B41FA5}">
                      <a16:colId xmlns:a16="http://schemas.microsoft.com/office/drawing/2014/main" val="1968864884"/>
                    </a:ext>
                  </a:extLst>
                </a:gridCol>
                <a:gridCol w="2968171">
                  <a:extLst>
                    <a:ext uri="{9D8B030D-6E8A-4147-A177-3AD203B41FA5}">
                      <a16:colId xmlns:a16="http://schemas.microsoft.com/office/drawing/2014/main" val="2383201661"/>
                    </a:ext>
                  </a:extLst>
                </a:gridCol>
              </a:tblGrid>
              <a:tr h="571039">
                <a:tc>
                  <a:txBody>
                    <a:bodyPr/>
                    <a:lstStyle/>
                    <a:p>
                      <a:r>
                        <a:rPr lang="en-IN" dirty="0">
                          <a:solidFill>
                            <a:schemeClr val="bg1"/>
                          </a:solidFill>
                        </a:rPr>
                        <a:t>SI.NO</a:t>
                      </a:r>
                    </a:p>
                  </a:txBody>
                  <a:tcPr/>
                </a:tc>
                <a:tc>
                  <a:txBody>
                    <a:bodyPr/>
                    <a:lstStyle/>
                    <a:p>
                      <a:r>
                        <a:rPr lang="en-IN" dirty="0">
                          <a:solidFill>
                            <a:schemeClr val="bg1"/>
                          </a:solidFill>
                        </a:rPr>
                        <a:t>Paper Name</a:t>
                      </a:r>
                    </a:p>
                  </a:txBody>
                  <a:tcPr/>
                </a:tc>
                <a:tc>
                  <a:txBody>
                    <a:bodyPr/>
                    <a:lstStyle/>
                    <a:p>
                      <a:r>
                        <a:rPr lang="en-IN" dirty="0">
                          <a:solidFill>
                            <a:schemeClr val="bg1"/>
                          </a:solidFill>
                        </a:rPr>
                        <a:t>Publisher</a:t>
                      </a:r>
                    </a:p>
                  </a:txBody>
                  <a:tcPr/>
                </a:tc>
                <a:tc>
                  <a:txBody>
                    <a:bodyPr/>
                    <a:lstStyle/>
                    <a:p>
                      <a:r>
                        <a:rPr lang="en-IN" dirty="0">
                          <a:solidFill>
                            <a:schemeClr val="bg1"/>
                          </a:solidFill>
                        </a:rPr>
                        <a:t>Year</a:t>
                      </a:r>
                    </a:p>
                  </a:txBody>
                  <a:tcPr/>
                </a:tc>
                <a:tc>
                  <a:txBody>
                    <a:bodyPr/>
                    <a:lstStyle/>
                    <a:p>
                      <a:r>
                        <a:rPr lang="en-IN" dirty="0">
                          <a:solidFill>
                            <a:schemeClr val="bg1"/>
                          </a:solidFill>
                        </a:rPr>
                        <a:t>Key Points</a:t>
                      </a:r>
                    </a:p>
                  </a:txBody>
                  <a:tcPr/>
                </a:tc>
                <a:extLst>
                  <a:ext uri="{0D108BD9-81ED-4DB2-BD59-A6C34878D82A}">
                    <a16:rowId xmlns:a16="http://schemas.microsoft.com/office/drawing/2014/main" val="540056884"/>
                  </a:ext>
                </a:extLst>
              </a:tr>
              <a:tr h="1511575">
                <a:tc>
                  <a:txBody>
                    <a:bodyPr/>
                    <a:lstStyle/>
                    <a:p>
                      <a:r>
                        <a:rPr lang="en-IN" dirty="0">
                          <a:solidFill>
                            <a:schemeClr val="bg1"/>
                          </a:solidFill>
                        </a:rPr>
                        <a:t>5.</a:t>
                      </a:r>
                    </a:p>
                  </a:txBody>
                  <a:tcPr/>
                </a:tc>
                <a:tc>
                  <a:txBody>
                    <a:bodyPr/>
                    <a:lstStyle/>
                    <a:p>
                      <a:r>
                        <a:rPr lang="en-US" dirty="0">
                          <a:solidFill>
                            <a:schemeClr val="bg1"/>
                          </a:solidFill>
                        </a:rPr>
                        <a:t>"A differencing steganographic method with a range table and no distortion compensation" </a:t>
                      </a:r>
                      <a:endParaRPr lang="en-IN" dirty="0">
                        <a:solidFill>
                          <a:schemeClr val="bg1"/>
                        </a:solidFill>
                      </a:endParaRPr>
                    </a:p>
                  </a:txBody>
                  <a:tcPr/>
                </a:tc>
                <a:tc>
                  <a:txBody>
                    <a:bodyPr/>
                    <a:lstStyle/>
                    <a:p>
                      <a:r>
                        <a:rPr lang="en-IN" dirty="0">
                          <a:solidFill>
                            <a:schemeClr val="bg1"/>
                          </a:solidFill>
                        </a:rPr>
                        <a:t>Da-Chun Wu, Ming-Shing Hsieh, Chin-Feng Lee, and Ya-Fen Chang </a:t>
                      </a:r>
                    </a:p>
                  </a:txBody>
                  <a:tcPr/>
                </a:tc>
                <a:tc>
                  <a:txBody>
                    <a:bodyPr/>
                    <a:lstStyle/>
                    <a:p>
                      <a:r>
                        <a:rPr lang="en-IN" dirty="0">
                          <a:solidFill>
                            <a:schemeClr val="bg1"/>
                          </a:solidFill>
                        </a:rPr>
                        <a:t>2013</a:t>
                      </a:r>
                    </a:p>
                  </a:txBody>
                  <a:tcPr/>
                </a:tc>
                <a:tc>
                  <a:txBody>
                    <a:bodyPr/>
                    <a:lstStyle/>
                    <a:p>
                      <a:pPr algn="just"/>
                      <a:r>
                        <a:rPr lang="en-US" dirty="0">
                          <a:solidFill>
                            <a:schemeClr val="bg1"/>
                          </a:solidFill>
                        </a:rPr>
                        <a:t>The paper by Wu et al. proposes a new differencing steganographic method, which involves using a range table and no distortion compensation to embed secret information in digital images.</a:t>
                      </a:r>
                      <a:endParaRPr lang="en-IN" dirty="0">
                        <a:solidFill>
                          <a:schemeClr val="bg1"/>
                        </a:solidFill>
                      </a:endParaRPr>
                    </a:p>
                  </a:txBody>
                  <a:tcPr/>
                </a:tc>
                <a:extLst>
                  <a:ext uri="{0D108BD9-81ED-4DB2-BD59-A6C34878D82A}">
                    <a16:rowId xmlns:a16="http://schemas.microsoft.com/office/drawing/2014/main" val="3215690706"/>
                  </a:ext>
                </a:extLst>
              </a:tr>
              <a:tr h="1511575">
                <a:tc>
                  <a:txBody>
                    <a:bodyPr/>
                    <a:lstStyle/>
                    <a:p>
                      <a:r>
                        <a:rPr lang="en-IN" dirty="0">
                          <a:solidFill>
                            <a:schemeClr val="bg1"/>
                          </a:solidFill>
                        </a:rPr>
                        <a:t>6.</a:t>
                      </a:r>
                    </a:p>
                  </a:txBody>
                  <a:tcPr/>
                </a:tc>
                <a:tc>
                  <a:txBody>
                    <a:bodyPr/>
                    <a:lstStyle/>
                    <a:p>
                      <a:r>
                        <a:rPr lang="en-US" dirty="0">
                          <a:solidFill>
                            <a:schemeClr val="bg1"/>
                          </a:solidFill>
                        </a:rPr>
                        <a:t>"A novel approach for image steganography using Huffman encoding technique"</a:t>
                      </a:r>
                      <a:endParaRPr lang="en-IN" dirty="0">
                        <a:solidFill>
                          <a:schemeClr val="bg1"/>
                        </a:solidFill>
                      </a:endParaRPr>
                    </a:p>
                  </a:txBody>
                  <a:tcPr/>
                </a:tc>
                <a:tc>
                  <a:txBody>
                    <a:bodyPr/>
                    <a:lstStyle/>
                    <a:p>
                      <a:r>
                        <a:rPr lang="en-IN" dirty="0">
                          <a:solidFill>
                            <a:schemeClr val="bg1"/>
                          </a:solidFill>
                        </a:rPr>
                        <a:t>R. Das, S. Sarkar, and S. Nandi </a:t>
                      </a:r>
                    </a:p>
                  </a:txBody>
                  <a:tcPr/>
                </a:tc>
                <a:tc>
                  <a:txBody>
                    <a:bodyPr/>
                    <a:lstStyle/>
                    <a:p>
                      <a:r>
                        <a:rPr lang="en-IN" dirty="0">
                          <a:solidFill>
                            <a:schemeClr val="bg1"/>
                          </a:solidFill>
                        </a:rPr>
                        <a:t>2012</a:t>
                      </a:r>
                    </a:p>
                  </a:txBody>
                  <a:tcPr/>
                </a:tc>
                <a:tc>
                  <a:txBody>
                    <a:bodyPr/>
                    <a:lstStyle/>
                    <a:p>
                      <a:pPr algn="just"/>
                      <a:r>
                        <a:rPr lang="en-US" dirty="0">
                          <a:solidFill>
                            <a:schemeClr val="bg1"/>
                          </a:solidFill>
                        </a:rPr>
                        <a:t>The paper by Das et al. proposes a new approach for image steganography, which involves using the Huffman encoding technique to embed secret information in digital images.</a:t>
                      </a:r>
                      <a:endParaRPr lang="en-IN" dirty="0">
                        <a:solidFill>
                          <a:schemeClr val="bg1"/>
                        </a:solidFill>
                      </a:endParaRPr>
                    </a:p>
                  </a:txBody>
                  <a:tcPr/>
                </a:tc>
                <a:extLst>
                  <a:ext uri="{0D108BD9-81ED-4DB2-BD59-A6C34878D82A}">
                    <a16:rowId xmlns:a16="http://schemas.microsoft.com/office/drawing/2014/main" val="4271911733"/>
                  </a:ext>
                </a:extLst>
              </a:tr>
              <a:tr h="1276441">
                <a:tc>
                  <a:txBody>
                    <a:bodyPr/>
                    <a:lstStyle/>
                    <a:p>
                      <a:r>
                        <a:rPr lang="en-IN" dirty="0">
                          <a:solidFill>
                            <a:schemeClr val="bg1"/>
                          </a:solidFill>
                        </a:rPr>
                        <a:t>7.</a:t>
                      </a:r>
                    </a:p>
                  </a:txBody>
                  <a:tcPr/>
                </a:tc>
                <a:tc>
                  <a:txBody>
                    <a:bodyPr/>
                    <a:lstStyle/>
                    <a:p>
                      <a:r>
                        <a:rPr lang="en-US" dirty="0">
                          <a:solidFill>
                            <a:schemeClr val="bg1"/>
                          </a:solidFill>
                        </a:rPr>
                        <a:t>"A novel DWT based image securing method using steganography"</a:t>
                      </a:r>
                      <a:endParaRPr lang="en-IN" dirty="0">
                        <a:solidFill>
                          <a:schemeClr val="bg1"/>
                        </a:solidFill>
                      </a:endParaRPr>
                    </a:p>
                  </a:txBody>
                  <a:tcPr/>
                </a:tc>
                <a:tc>
                  <a:txBody>
                    <a:bodyPr/>
                    <a:lstStyle/>
                    <a:p>
                      <a:r>
                        <a:rPr lang="en-US" dirty="0">
                          <a:solidFill>
                            <a:schemeClr val="bg1"/>
                          </a:solidFill>
                        </a:rPr>
                        <a:t>Della Baby, P. V. Sridevi, and K. Rajesh</a:t>
                      </a:r>
                      <a:endParaRPr lang="en-IN" dirty="0">
                        <a:solidFill>
                          <a:schemeClr val="bg1"/>
                        </a:solidFill>
                      </a:endParaRPr>
                    </a:p>
                  </a:txBody>
                  <a:tcPr/>
                </a:tc>
                <a:tc>
                  <a:txBody>
                    <a:bodyPr/>
                    <a:lstStyle/>
                    <a:p>
                      <a:r>
                        <a:rPr lang="en-IN" dirty="0">
                          <a:solidFill>
                            <a:schemeClr val="bg1"/>
                          </a:solidFill>
                        </a:rPr>
                        <a:t>2015</a:t>
                      </a:r>
                    </a:p>
                  </a:txBody>
                  <a:tcPr/>
                </a:tc>
                <a:tc>
                  <a:txBody>
                    <a:bodyPr/>
                    <a:lstStyle/>
                    <a:p>
                      <a:pPr algn="just"/>
                      <a:r>
                        <a:rPr lang="en-US" dirty="0">
                          <a:solidFill>
                            <a:schemeClr val="bg1"/>
                          </a:solidFill>
                        </a:rPr>
                        <a:t>The paper by Baby et al. proposes a new image securing method using steganography, based on the discrete wavelet transform (DWT) technique.</a:t>
                      </a:r>
                      <a:endParaRPr lang="en-IN" dirty="0">
                        <a:solidFill>
                          <a:schemeClr val="bg1"/>
                        </a:solidFill>
                      </a:endParaRPr>
                    </a:p>
                  </a:txBody>
                  <a:tcPr/>
                </a:tc>
                <a:extLst>
                  <a:ext uri="{0D108BD9-81ED-4DB2-BD59-A6C34878D82A}">
                    <a16:rowId xmlns:a16="http://schemas.microsoft.com/office/drawing/2014/main" val="2276230382"/>
                  </a:ext>
                </a:extLst>
              </a:tr>
            </a:tbl>
          </a:graphicData>
        </a:graphic>
      </p:graphicFrame>
    </p:spTree>
    <p:extLst>
      <p:ext uri="{BB962C8B-B14F-4D97-AF65-F5344CB8AC3E}">
        <p14:creationId xmlns:p14="http://schemas.microsoft.com/office/powerpoint/2010/main" val="321437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1F36616-D7AE-9C5A-9B31-C7393685E1ED}"/>
              </a:ext>
            </a:extLst>
          </p:cNvPr>
          <p:cNvGraphicFramePr>
            <a:graphicFrameLocks noGrp="1"/>
          </p:cNvGraphicFramePr>
          <p:nvPr>
            <p:extLst>
              <p:ext uri="{D42A27DB-BD31-4B8C-83A1-F6EECF244321}">
                <p14:modId xmlns:p14="http://schemas.microsoft.com/office/powerpoint/2010/main" val="2260945693"/>
              </p:ext>
            </p:extLst>
          </p:nvPr>
        </p:nvGraphicFramePr>
        <p:xfrm>
          <a:off x="664029" y="131193"/>
          <a:ext cx="7815942" cy="4881113"/>
        </p:xfrm>
        <a:graphic>
          <a:graphicData uri="http://schemas.openxmlformats.org/drawingml/2006/table">
            <a:tbl>
              <a:tblPr firstRow="1" bandRow="1">
                <a:tableStyleId>{616DA210-FB5B-4158-B5E0-FEB733F419BA}</a:tableStyleId>
              </a:tblPr>
              <a:tblGrid>
                <a:gridCol w="724229">
                  <a:extLst>
                    <a:ext uri="{9D8B030D-6E8A-4147-A177-3AD203B41FA5}">
                      <a16:colId xmlns:a16="http://schemas.microsoft.com/office/drawing/2014/main" val="2792733184"/>
                    </a:ext>
                  </a:extLst>
                </a:gridCol>
                <a:gridCol w="1713771">
                  <a:extLst>
                    <a:ext uri="{9D8B030D-6E8A-4147-A177-3AD203B41FA5}">
                      <a16:colId xmlns:a16="http://schemas.microsoft.com/office/drawing/2014/main" val="3640415647"/>
                    </a:ext>
                  </a:extLst>
                </a:gridCol>
                <a:gridCol w="1785477">
                  <a:extLst>
                    <a:ext uri="{9D8B030D-6E8A-4147-A177-3AD203B41FA5}">
                      <a16:colId xmlns:a16="http://schemas.microsoft.com/office/drawing/2014/main" val="712686672"/>
                    </a:ext>
                  </a:extLst>
                </a:gridCol>
                <a:gridCol w="881983">
                  <a:extLst>
                    <a:ext uri="{9D8B030D-6E8A-4147-A177-3AD203B41FA5}">
                      <a16:colId xmlns:a16="http://schemas.microsoft.com/office/drawing/2014/main" val="2049445115"/>
                    </a:ext>
                  </a:extLst>
                </a:gridCol>
                <a:gridCol w="2710482">
                  <a:extLst>
                    <a:ext uri="{9D8B030D-6E8A-4147-A177-3AD203B41FA5}">
                      <a16:colId xmlns:a16="http://schemas.microsoft.com/office/drawing/2014/main" val="631098920"/>
                    </a:ext>
                  </a:extLst>
                </a:gridCol>
              </a:tblGrid>
              <a:tr h="339593">
                <a:tc>
                  <a:txBody>
                    <a:bodyPr/>
                    <a:lstStyle/>
                    <a:p>
                      <a:r>
                        <a:rPr lang="en-IN" dirty="0">
                          <a:solidFill>
                            <a:schemeClr val="bg1"/>
                          </a:solidFill>
                        </a:rPr>
                        <a:t>SI.NO</a:t>
                      </a:r>
                    </a:p>
                  </a:txBody>
                  <a:tcPr/>
                </a:tc>
                <a:tc>
                  <a:txBody>
                    <a:bodyPr/>
                    <a:lstStyle/>
                    <a:p>
                      <a:r>
                        <a:rPr lang="en-IN" dirty="0">
                          <a:solidFill>
                            <a:schemeClr val="bg1"/>
                          </a:solidFill>
                        </a:rPr>
                        <a:t>Paper Name</a:t>
                      </a:r>
                    </a:p>
                  </a:txBody>
                  <a:tcPr/>
                </a:tc>
                <a:tc>
                  <a:txBody>
                    <a:bodyPr/>
                    <a:lstStyle/>
                    <a:p>
                      <a:r>
                        <a:rPr lang="en-IN" dirty="0">
                          <a:solidFill>
                            <a:schemeClr val="bg1"/>
                          </a:solidFill>
                        </a:rPr>
                        <a:t>Publisher</a:t>
                      </a:r>
                    </a:p>
                  </a:txBody>
                  <a:tcPr/>
                </a:tc>
                <a:tc>
                  <a:txBody>
                    <a:bodyPr/>
                    <a:lstStyle/>
                    <a:p>
                      <a:r>
                        <a:rPr lang="en-IN" dirty="0">
                          <a:solidFill>
                            <a:schemeClr val="bg1"/>
                          </a:solidFill>
                        </a:rPr>
                        <a:t>Year</a:t>
                      </a:r>
                    </a:p>
                  </a:txBody>
                  <a:tcPr/>
                </a:tc>
                <a:tc>
                  <a:txBody>
                    <a:bodyPr/>
                    <a:lstStyle/>
                    <a:p>
                      <a:r>
                        <a:rPr lang="en-IN" dirty="0">
                          <a:solidFill>
                            <a:schemeClr val="bg1"/>
                          </a:solidFill>
                        </a:rPr>
                        <a:t>Key Points</a:t>
                      </a:r>
                    </a:p>
                  </a:txBody>
                  <a:tcPr/>
                </a:tc>
                <a:extLst>
                  <a:ext uri="{0D108BD9-81ED-4DB2-BD59-A6C34878D82A}">
                    <a16:rowId xmlns:a16="http://schemas.microsoft.com/office/drawing/2014/main" val="2362465531"/>
                  </a:ext>
                </a:extLst>
              </a:tr>
              <a:tr h="1726568">
                <a:tc>
                  <a:txBody>
                    <a:bodyPr/>
                    <a:lstStyle/>
                    <a:p>
                      <a:r>
                        <a:rPr lang="en-IN" dirty="0">
                          <a:solidFill>
                            <a:schemeClr val="bg1"/>
                          </a:solidFill>
                        </a:rPr>
                        <a:t>8.</a:t>
                      </a:r>
                    </a:p>
                  </a:txBody>
                  <a:tcPr/>
                </a:tc>
                <a:tc>
                  <a:txBody>
                    <a:bodyPr/>
                    <a:lstStyle/>
                    <a:p>
                      <a:r>
                        <a:rPr lang="en-US" dirty="0">
                          <a:solidFill>
                            <a:schemeClr val="bg1"/>
                          </a:solidFill>
                        </a:rPr>
                        <a:t>A novel approach for color image steganography based on X-box mapping</a:t>
                      </a:r>
                      <a:endParaRPr lang="en-IN" dirty="0">
                        <a:solidFill>
                          <a:schemeClr val="bg1"/>
                        </a:solidFill>
                      </a:endParaRPr>
                    </a:p>
                  </a:txBody>
                  <a:tcPr/>
                </a:tc>
                <a:tc>
                  <a:txBody>
                    <a:bodyPr/>
                    <a:lstStyle/>
                    <a:p>
                      <a:r>
                        <a:rPr lang="en-IN" dirty="0" err="1">
                          <a:solidFill>
                            <a:schemeClr val="bg1"/>
                          </a:solidFill>
                        </a:rPr>
                        <a:t>Dagar</a:t>
                      </a:r>
                      <a:r>
                        <a:rPr lang="en-IN" dirty="0">
                          <a:solidFill>
                            <a:schemeClr val="bg1"/>
                          </a:solidFill>
                        </a:rPr>
                        <a:t>, E., &amp; </a:t>
                      </a:r>
                      <a:r>
                        <a:rPr lang="en-IN" dirty="0" err="1">
                          <a:solidFill>
                            <a:schemeClr val="bg1"/>
                          </a:solidFill>
                        </a:rPr>
                        <a:t>Dagar</a:t>
                      </a:r>
                      <a:r>
                        <a:rPr lang="en-IN" dirty="0">
                          <a:solidFill>
                            <a:schemeClr val="bg1"/>
                          </a:solidFill>
                        </a:rPr>
                        <a:t>, S. </a:t>
                      </a:r>
                    </a:p>
                  </a:txBody>
                  <a:tcPr/>
                </a:tc>
                <a:tc>
                  <a:txBody>
                    <a:bodyPr/>
                    <a:lstStyle/>
                    <a:p>
                      <a:r>
                        <a:rPr lang="en-IN" dirty="0">
                          <a:solidFill>
                            <a:schemeClr val="bg1"/>
                          </a:solidFill>
                        </a:rPr>
                        <a:t>2013</a:t>
                      </a:r>
                    </a:p>
                  </a:txBody>
                  <a:tcPr/>
                </a:tc>
                <a:tc>
                  <a:txBody>
                    <a:bodyPr/>
                    <a:lstStyle/>
                    <a:p>
                      <a:pPr algn="just"/>
                      <a:r>
                        <a:rPr lang="en-US" dirty="0">
                          <a:solidFill>
                            <a:schemeClr val="bg1"/>
                          </a:solidFill>
                        </a:rPr>
                        <a:t>The paper proposes a new approach for color image steganography based on X-box mapping. X-box mapping is a technique that maps a pixel in an image to a unique value in the range [0, 1] using a mathematical formula.</a:t>
                      </a:r>
                      <a:endParaRPr lang="en-IN" dirty="0">
                        <a:solidFill>
                          <a:schemeClr val="bg1"/>
                        </a:solidFill>
                      </a:endParaRPr>
                    </a:p>
                  </a:txBody>
                  <a:tcPr/>
                </a:tc>
                <a:extLst>
                  <a:ext uri="{0D108BD9-81ED-4DB2-BD59-A6C34878D82A}">
                    <a16:rowId xmlns:a16="http://schemas.microsoft.com/office/drawing/2014/main" val="1348872911"/>
                  </a:ext>
                </a:extLst>
              </a:tr>
              <a:tr h="1521721">
                <a:tc>
                  <a:txBody>
                    <a:bodyPr/>
                    <a:lstStyle/>
                    <a:p>
                      <a:r>
                        <a:rPr lang="en-IN" dirty="0">
                          <a:solidFill>
                            <a:schemeClr val="bg1"/>
                          </a:solidFill>
                        </a:rPr>
                        <a:t>9.</a:t>
                      </a:r>
                    </a:p>
                  </a:txBody>
                  <a:tcPr/>
                </a:tc>
                <a:tc>
                  <a:txBody>
                    <a:bodyPr/>
                    <a:lstStyle/>
                    <a:p>
                      <a:r>
                        <a:rPr lang="en-US" dirty="0">
                          <a:solidFill>
                            <a:schemeClr val="bg1"/>
                          </a:solidFill>
                        </a:rPr>
                        <a:t>"A survey on recent achievements of LSB based image steganography"</a:t>
                      </a:r>
                      <a:endParaRPr lang="en-IN" dirty="0">
                        <a:solidFill>
                          <a:schemeClr val="bg1"/>
                        </a:solidFill>
                      </a:endParaRPr>
                    </a:p>
                  </a:txBody>
                  <a:tcPr/>
                </a:tc>
                <a:tc>
                  <a:txBody>
                    <a:bodyPr/>
                    <a:lstStyle/>
                    <a:p>
                      <a:r>
                        <a:rPr lang="en-IN" dirty="0">
                          <a:solidFill>
                            <a:schemeClr val="bg1"/>
                          </a:solidFill>
                        </a:rPr>
                        <a:t>G. Prashanti, N. Sudhakar, and P. Rajesh Kumar</a:t>
                      </a:r>
                    </a:p>
                  </a:txBody>
                  <a:tcPr/>
                </a:tc>
                <a:tc>
                  <a:txBody>
                    <a:bodyPr/>
                    <a:lstStyle/>
                    <a:p>
                      <a:r>
                        <a:rPr lang="en-IN" dirty="0">
                          <a:solidFill>
                            <a:schemeClr val="bg1"/>
                          </a:solidFill>
                        </a:rPr>
                        <a:t>2015</a:t>
                      </a:r>
                    </a:p>
                  </a:txBody>
                  <a:tcPr/>
                </a:tc>
                <a:tc>
                  <a:txBody>
                    <a:bodyPr/>
                    <a:lstStyle/>
                    <a:p>
                      <a:pPr algn="just"/>
                      <a:r>
                        <a:rPr lang="en-US" dirty="0">
                          <a:solidFill>
                            <a:schemeClr val="bg1"/>
                          </a:solidFill>
                        </a:rPr>
                        <a:t>The paper provides a comprehensive survey of recent achievements in LSB-based image steganography, which is a widely used technique for hiding secret messages in digital images.</a:t>
                      </a:r>
                      <a:endParaRPr lang="en-IN" dirty="0">
                        <a:solidFill>
                          <a:schemeClr val="bg1"/>
                        </a:solidFill>
                      </a:endParaRPr>
                    </a:p>
                  </a:txBody>
                  <a:tcPr/>
                </a:tc>
                <a:extLst>
                  <a:ext uri="{0D108BD9-81ED-4DB2-BD59-A6C34878D82A}">
                    <a16:rowId xmlns:a16="http://schemas.microsoft.com/office/drawing/2014/main" val="3013659416"/>
                  </a:ext>
                </a:extLst>
              </a:tr>
              <a:tr h="1112027">
                <a:tc>
                  <a:txBody>
                    <a:bodyPr/>
                    <a:lstStyle/>
                    <a:p>
                      <a:r>
                        <a:rPr lang="en-IN" dirty="0">
                          <a:solidFill>
                            <a:schemeClr val="bg1"/>
                          </a:solidFill>
                        </a:rPr>
                        <a:t>10.</a:t>
                      </a:r>
                    </a:p>
                  </a:txBody>
                  <a:tcPr/>
                </a:tc>
                <a:tc>
                  <a:txBody>
                    <a:bodyPr/>
                    <a:lstStyle/>
                    <a:p>
                      <a:r>
                        <a:rPr lang="en-US" dirty="0">
                          <a:solidFill>
                            <a:schemeClr val="bg1"/>
                          </a:solidFill>
                        </a:rPr>
                        <a:t>"A secure image steganography technique using Integer Wavelet Transform,"</a:t>
                      </a:r>
                      <a:endParaRPr lang="en-IN" dirty="0">
                        <a:solidFill>
                          <a:schemeClr val="bg1"/>
                        </a:solidFill>
                      </a:endParaRPr>
                    </a:p>
                  </a:txBody>
                  <a:tcPr/>
                </a:tc>
                <a:tc>
                  <a:txBody>
                    <a:bodyPr/>
                    <a:lstStyle/>
                    <a:p>
                      <a:r>
                        <a:rPr lang="en-IN" dirty="0" err="1">
                          <a:solidFill>
                            <a:schemeClr val="bg1"/>
                          </a:solidFill>
                        </a:rPr>
                        <a:t>Hemalatha</a:t>
                      </a:r>
                      <a:r>
                        <a:rPr lang="en-IN" dirty="0">
                          <a:solidFill>
                            <a:schemeClr val="bg1"/>
                          </a:solidFill>
                        </a:rPr>
                        <a:t>, S.; Acharya, U.D.; Renuka, A.; Kamath, P.R., </a:t>
                      </a:r>
                    </a:p>
                  </a:txBody>
                  <a:tcPr/>
                </a:tc>
                <a:tc>
                  <a:txBody>
                    <a:bodyPr/>
                    <a:lstStyle/>
                    <a:p>
                      <a:r>
                        <a:rPr lang="en-IN" dirty="0">
                          <a:solidFill>
                            <a:schemeClr val="bg1"/>
                          </a:solidFill>
                        </a:rPr>
                        <a:t>2012</a:t>
                      </a:r>
                    </a:p>
                  </a:txBody>
                  <a:tcPr/>
                </a:tc>
                <a:tc>
                  <a:txBody>
                    <a:bodyPr/>
                    <a:lstStyle/>
                    <a:p>
                      <a:pPr algn="just"/>
                      <a:r>
                        <a:rPr lang="en-IN" dirty="0">
                          <a:solidFill>
                            <a:schemeClr val="bg1"/>
                          </a:solidFill>
                        </a:rPr>
                        <a:t>The paper proposes a secure image steganography technique that uses Integer Wavelet Transform (IWT) for embedding secret data in digital images.</a:t>
                      </a:r>
                    </a:p>
                  </a:txBody>
                  <a:tcPr/>
                </a:tc>
                <a:extLst>
                  <a:ext uri="{0D108BD9-81ED-4DB2-BD59-A6C34878D82A}">
                    <a16:rowId xmlns:a16="http://schemas.microsoft.com/office/drawing/2014/main" val="2755132373"/>
                  </a:ext>
                </a:extLst>
              </a:tr>
            </a:tbl>
          </a:graphicData>
        </a:graphic>
      </p:graphicFrame>
    </p:spTree>
    <p:extLst>
      <p:ext uri="{BB962C8B-B14F-4D97-AF65-F5344CB8AC3E}">
        <p14:creationId xmlns:p14="http://schemas.microsoft.com/office/powerpoint/2010/main" val="2198617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2016-637D-4358-A266-98F16EA529D6}"/>
              </a:ext>
            </a:extLst>
          </p:cNvPr>
          <p:cNvSpPr>
            <a:spLocks noGrp="1"/>
          </p:cNvSpPr>
          <p:nvPr>
            <p:ph type="ctrTitle"/>
          </p:nvPr>
        </p:nvSpPr>
        <p:spPr>
          <a:xfrm>
            <a:off x="913953" y="2892536"/>
            <a:ext cx="3220185" cy="837300"/>
          </a:xfrm>
        </p:spPr>
        <p:txBody>
          <a:bodyPr/>
          <a:lstStyle/>
          <a:p>
            <a:r>
              <a:rPr lang="en-IN" dirty="0"/>
              <a:t>Framework and Algorithm</a:t>
            </a:r>
          </a:p>
        </p:txBody>
      </p:sp>
      <p:pic>
        <p:nvPicPr>
          <p:cNvPr id="6" name="Picture 5" descr="A picture containing checker&#10;&#10;Description automatically generated">
            <a:extLst>
              <a:ext uri="{FF2B5EF4-FFF2-40B4-BE49-F238E27FC236}">
                <a16:creationId xmlns:a16="http://schemas.microsoft.com/office/drawing/2014/main" id="{02098EBD-6D74-4F94-80B9-384273BB2A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77140" y="1638867"/>
            <a:ext cx="2769176" cy="2507339"/>
          </a:xfrm>
          <a:prstGeom prst="rect">
            <a:avLst/>
          </a:prstGeom>
        </p:spPr>
      </p:pic>
      <p:pic>
        <p:nvPicPr>
          <p:cNvPr id="9" name="Picture 8" descr="A cat lying on a bed&#10;&#10;Description automatically generated with low confidence">
            <a:extLst>
              <a:ext uri="{FF2B5EF4-FFF2-40B4-BE49-F238E27FC236}">
                <a16:creationId xmlns:a16="http://schemas.microsoft.com/office/drawing/2014/main" id="{3C35A750-D7F2-482B-8CCD-A1933AA11CD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15139" y="247834"/>
            <a:ext cx="1905266" cy="1905266"/>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47BC5C3E-F1F8-4F2F-A22C-36DF89C3D880}"/>
              </a:ext>
            </a:extLst>
          </p:cNvPr>
          <p:cNvPicPr>
            <a:picLocks noChangeAspect="1"/>
          </p:cNvPicPr>
          <p:nvPr/>
        </p:nvPicPr>
        <p:blipFill>
          <a:blip r:embed="rId7">
            <a:extLst>
              <a:ext uri="{837473B0-CC2E-450A-ABE3-18F120FF3D39}">
                <a1611:picAttrSrcUrl xmlns:a1611="http://schemas.microsoft.com/office/drawing/2016/11/main" r:id="rId6"/>
              </a:ext>
            </a:extLst>
          </a:blip>
          <a:stretch>
            <a:fillRect/>
          </a:stretch>
        </p:blipFill>
        <p:spPr>
          <a:xfrm>
            <a:off x="4515139" y="2571750"/>
            <a:ext cx="2769177" cy="2084676"/>
          </a:xfrm>
          <a:prstGeom prst="rect">
            <a:avLst/>
          </a:prstGeom>
        </p:spPr>
      </p:pic>
    </p:spTree>
    <p:extLst>
      <p:ext uri="{BB962C8B-B14F-4D97-AF65-F5344CB8AC3E}">
        <p14:creationId xmlns:p14="http://schemas.microsoft.com/office/powerpoint/2010/main" val="256689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145017" y="1211825"/>
            <a:ext cx="3760152" cy="1523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8012801" y="1881350"/>
            <a:ext cx="702139" cy="4176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1026" name="Picture 2" descr="Steganography and Digital Watermarking - Computing and Software Wiki">
            <a:extLst>
              <a:ext uri="{FF2B5EF4-FFF2-40B4-BE49-F238E27FC236}">
                <a16:creationId xmlns:a16="http://schemas.microsoft.com/office/drawing/2014/main" id="{30AA45E1-BFA6-4FD8-A952-193D0F4B8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501" y="1211825"/>
            <a:ext cx="2754180" cy="1762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CD4A58-9F36-4F8D-AA48-22B8F6CF7855}"/>
              </a:ext>
            </a:extLst>
          </p:cNvPr>
          <p:cNvSpPr txBox="1"/>
          <p:nvPr/>
        </p:nvSpPr>
        <p:spPr>
          <a:xfrm flipH="1">
            <a:off x="2531744" y="397232"/>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Source image</a:t>
            </a:r>
            <a:endParaRPr lang="en-IN" dirty="0">
              <a:solidFill>
                <a:schemeClr val="bg1"/>
              </a:solidFill>
            </a:endParaRPr>
          </a:p>
        </p:txBody>
      </p:sp>
      <p:sp>
        <p:nvSpPr>
          <p:cNvPr id="5" name="Arrow: Right 4">
            <a:extLst>
              <a:ext uri="{FF2B5EF4-FFF2-40B4-BE49-F238E27FC236}">
                <a16:creationId xmlns:a16="http://schemas.microsoft.com/office/drawing/2014/main" id="{91316AAC-3868-4F76-858B-2C54A1AE08F2}"/>
              </a:ext>
            </a:extLst>
          </p:cNvPr>
          <p:cNvSpPr/>
          <p:nvPr/>
        </p:nvSpPr>
        <p:spPr>
          <a:xfrm rot="5400000">
            <a:off x="3115353" y="1140347"/>
            <a:ext cx="1051157" cy="26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79A3E355-EFC7-4750-9198-E0A2CE85981B}"/>
              </a:ext>
            </a:extLst>
          </p:cNvPr>
          <p:cNvSpPr txBox="1"/>
          <p:nvPr/>
        </p:nvSpPr>
        <p:spPr>
          <a:xfrm flipH="1">
            <a:off x="4560094" y="397232"/>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Text Message</a:t>
            </a:r>
            <a:endParaRPr lang="en-IN" dirty="0">
              <a:solidFill>
                <a:schemeClr val="bg1"/>
              </a:solidFill>
            </a:endParaRPr>
          </a:p>
        </p:txBody>
      </p:sp>
      <p:sp>
        <p:nvSpPr>
          <p:cNvPr id="7" name="Arrow: Right 6">
            <a:extLst>
              <a:ext uri="{FF2B5EF4-FFF2-40B4-BE49-F238E27FC236}">
                <a16:creationId xmlns:a16="http://schemas.microsoft.com/office/drawing/2014/main" id="{43D23AD9-ACB3-4983-BBD9-38758B2AA020}"/>
              </a:ext>
            </a:extLst>
          </p:cNvPr>
          <p:cNvSpPr/>
          <p:nvPr/>
        </p:nvSpPr>
        <p:spPr>
          <a:xfrm rot="5400000">
            <a:off x="4953381" y="856389"/>
            <a:ext cx="475488" cy="26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0B53C7DC-2187-4D55-8215-3840921AC4CC}"/>
              </a:ext>
            </a:extLst>
          </p:cNvPr>
          <p:cNvSpPr txBox="1"/>
          <p:nvPr/>
        </p:nvSpPr>
        <p:spPr>
          <a:xfrm flipH="1">
            <a:off x="4684872" y="1259687"/>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AES Encryption</a:t>
            </a:r>
            <a:endParaRPr lang="en-IN" dirty="0">
              <a:solidFill>
                <a:schemeClr val="bg1"/>
              </a:solidFill>
            </a:endParaRPr>
          </a:p>
        </p:txBody>
      </p:sp>
      <p:sp>
        <p:nvSpPr>
          <p:cNvPr id="10" name="TextBox 9">
            <a:extLst>
              <a:ext uri="{FF2B5EF4-FFF2-40B4-BE49-F238E27FC236}">
                <a16:creationId xmlns:a16="http://schemas.microsoft.com/office/drawing/2014/main" id="{29FAD401-AA7B-421B-BB72-1758B4694D13}"/>
              </a:ext>
            </a:extLst>
          </p:cNvPr>
          <p:cNvSpPr txBox="1"/>
          <p:nvPr/>
        </p:nvSpPr>
        <p:spPr>
          <a:xfrm flipH="1">
            <a:off x="3099913" y="4585074"/>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Stereo Image</a:t>
            </a:r>
            <a:endParaRPr lang="en-IN" dirty="0">
              <a:solidFill>
                <a:schemeClr val="bg1"/>
              </a:solidFill>
            </a:endParaRPr>
          </a:p>
        </p:txBody>
      </p:sp>
      <p:sp>
        <p:nvSpPr>
          <p:cNvPr id="11" name="TextBox 10">
            <a:extLst>
              <a:ext uri="{FF2B5EF4-FFF2-40B4-BE49-F238E27FC236}">
                <a16:creationId xmlns:a16="http://schemas.microsoft.com/office/drawing/2014/main" id="{3EC021B4-A0DA-4526-AD6E-F32F141A3824}"/>
              </a:ext>
            </a:extLst>
          </p:cNvPr>
          <p:cNvSpPr txBox="1"/>
          <p:nvPr/>
        </p:nvSpPr>
        <p:spPr>
          <a:xfrm flipH="1">
            <a:off x="3128963" y="3360831"/>
            <a:ext cx="1930240"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IDCT Transformation</a:t>
            </a:r>
            <a:endParaRPr lang="en-IN" dirty="0">
              <a:solidFill>
                <a:schemeClr val="bg1"/>
              </a:solidFill>
            </a:endParaRPr>
          </a:p>
        </p:txBody>
      </p:sp>
      <p:sp>
        <p:nvSpPr>
          <p:cNvPr id="12" name="TextBox 11">
            <a:extLst>
              <a:ext uri="{FF2B5EF4-FFF2-40B4-BE49-F238E27FC236}">
                <a16:creationId xmlns:a16="http://schemas.microsoft.com/office/drawing/2014/main" id="{37C15AF4-F681-4640-9B99-75BECEA4DFD0}"/>
              </a:ext>
            </a:extLst>
          </p:cNvPr>
          <p:cNvSpPr txBox="1"/>
          <p:nvPr/>
        </p:nvSpPr>
        <p:spPr>
          <a:xfrm flipH="1">
            <a:off x="3099912" y="3941112"/>
            <a:ext cx="2288859"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Writing of Stereography</a:t>
            </a:r>
            <a:endParaRPr lang="en-IN" dirty="0">
              <a:solidFill>
                <a:schemeClr val="bg1"/>
              </a:solidFill>
            </a:endParaRPr>
          </a:p>
        </p:txBody>
      </p:sp>
      <p:sp>
        <p:nvSpPr>
          <p:cNvPr id="13" name="TextBox 12">
            <a:extLst>
              <a:ext uri="{FF2B5EF4-FFF2-40B4-BE49-F238E27FC236}">
                <a16:creationId xmlns:a16="http://schemas.microsoft.com/office/drawing/2014/main" id="{BA9E8276-E045-4DCB-B873-7B3B32C557E4}"/>
              </a:ext>
            </a:extLst>
          </p:cNvPr>
          <p:cNvSpPr txBox="1"/>
          <p:nvPr/>
        </p:nvSpPr>
        <p:spPr>
          <a:xfrm flipH="1">
            <a:off x="3870300" y="2707779"/>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Embedding</a:t>
            </a:r>
            <a:endParaRPr lang="en-IN" dirty="0">
              <a:solidFill>
                <a:schemeClr val="bg1"/>
              </a:solidFill>
            </a:endParaRPr>
          </a:p>
        </p:txBody>
      </p:sp>
      <p:sp>
        <p:nvSpPr>
          <p:cNvPr id="14" name="TextBox 13">
            <a:extLst>
              <a:ext uri="{FF2B5EF4-FFF2-40B4-BE49-F238E27FC236}">
                <a16:creationId xmlns:a16="http://schemas.microsoft.com/office/drawing/2014/main" id="{02A3CE90-0D8D-4933-96B2-A9965669B26B}"/>
              </a:ext>
            </a:extLst>
          </p:cNvPr>
          <p:cNvSpPr txBox="1"/>
          <p:nvPr/>
        </p:nvSpPr>
        <p:spPr>
          <a:xfrm flipH="1">
            <a:off x="2793206" y="1851585"/>
            <a:ext cx="1861663"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DCT Transformation</a:t>
            </a:r>
            <a:endParaRPr lang="en-IN" dirty="0">
              <a:solidFill>
                <a:schemeClr val="bg1"/>
              </a:solidFill>
            </a:endParaRPr>
          </a:p>
        </p:txBody>
      </p:sp>
      <p:sp>
        <p:nvSpPr>
          <p:cNvPr id="15" name="Arrow: Right 14">
            <a:extLst>
              <a:ext uri="{FF2B5EF4-FFF2-40B4-BE49-F238E27FC236}">
                <a16:creationId xmlns:a16="http://schemas.microsoft.com/office/drawing/2014/main" id="{683D7E93-9B62-4438-8915-0073A67B5DB1}"/>
              </a:ext>
            </a:extLst>
          </p:cNvPr>
          <p:cNvSpPr/>
          <p:nvPr/>
        </p:nvSpPr>
        <p:spPr>
          <a:xfrm rot="5400000">
            <a:off x="3870865" y="2306567"/>
            <a:ext cx="475488" cy="263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A587A6FD-AC36-41BF-BD9A-B75DFB6BB74C}"/>
              </a:ext>
            </a:extLst>
          </p:cNvPr>
          <p:cNvSpPr/>
          <p:nvPr/>
        </p:nvSpPr>
        <p:spPr>
          <a:xfrm rot="5400000">
            <a:off x="4187369" y="4297669"/>
            <a:ext cx="307777" cy="189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DAB72409-8D81-401D-B442-F2DCAAC38E10}"/>
              </a:ext>
            </a:extLst>
          </p:cNvPr>
          <p:cNvSpPr/>
          <p:nvPr/>
        </p:nvSpPr>
        <p:spPr>
          <a:xfrm rot="5400000">
            <a:off x="3477239" y="3755970"/>
            <a:ext cx="195462" cy="131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5575EED0-BAE0-4707-B9EB-42975D5FD67A}"/>
              </a:ext>
            </a:extLst>
          </p:cNvPr>
          <p:cNvSpPr/>
          <p:nvPr/>
        </p:nvSpPr>
        <p:spPr>
          <a:xfrm rot="5400000">
            <a:off x="3998297" y="3092916"/>
            <a:ext cx="307778" cy="189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BB21F8E-AEFE-4406-8A61-033662DD01B8}"/>
              </a:ext>
            </a:extLst>
          </p:cNvPr>
          <p:cNvSpPr/>
          <p:nvPr/>
        </p:nvSpPr>
        <p:spPr>
          <a:xfrm>
            <a:off x="5850731" y="1636843"/>
            <a:ext cx="142875" cy="1270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8A15D45D-E6C9-4B1E-985E-234F927D903E}"/>
              </a:ext>
            </a:extLst>
          </p:cNvPr>
          <p:cNvSpPr/>
          <p:nvPr/>
        </p:nvSpPr>
        <p:spPr>
          <a:xfrm rot="10800000">
            <a:off x="5388772" y="2734249"/>
            <a:ext cx="604834" cy="242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7CB42749-53C1-470A-BBE8-DB1CCB164534}"/>
              </a:ext>
            </a:extLst>
          </p:cNvPr>
          <p:cNvSpPr txBox="1"/>
          <p:nvPr/>
        </p:nvSpPr>
        <p:spPr>
          <a:xfrm>
            <a:off x="105725" y="227955"/>
            <a:ext cx="2174797" cy="954107"/>
          </a:xfrm>
          <a:prstGeom prst="rect">
            <a:avLst/>
          </a:prstGeom>
          <a:solidFill>
            <a:schemeClr val="accent1">
              <a:lumMod val="40000"/>
              <a:lumOff val="60000"/>
            </a:schemeClr>
          </a:solidFill>
          <a:ln>
            <a:solidFill>
              <a:schemeClr val="tx2">
                <a:lumMod val="75000"/>
              </a:schemeClr>
            </a:solidFill>
          </a:ln>
        </p:spPr>
        <p:txBody>
          <a:bodyPr wrap="square" rtlCol="0">
            <a:spAutoFit/>
          </a:bodyPr>
          <a:lstStyle/>
          <a:p>
            <a:r>
              <a:rPr lang="en-US" sz="2800" b="1" dirty="0">
                <a:solidFill>
                  <a:schemeClr val="tx2">
                    <a:lumMod val="75000"/>
                  </a:schemeClr>
                </a:solidFill>
              </a:rPr>
              <a:t>Hiding</a:t>
            </a:r>
          </a:p>
          <a:p>
            <a:r>
              <a:rPr lang="en-US" sz="2800" b="1" dirty="0">
                <a:solidFill>
                  <a:schemeClr val="tx2">
                    <a:lumMod val="75000"/>
                  </a:schemeClr>
                </a:solidFill>
              </a:rPr>
              <a:t>Message</a:t>
            </a:r>
            <a:endParaRPr lang="en-IN" sz="2800" b="1" dirty="0">
              <a:solidFill>
                <a:schemeClr val="tx2">
                  <a:lumMod val="75000"/>
                </a:schemeClr>
              </a:solidFill>
            </a:endParaRPr>
          </a:p>
        </p:txBody>
      </p:sp>
    </p:spTree>
    <p:extLst>
      <p:ext uri="{BB962C8B-B14F-4D97-AF65-F5344CB8AC3E}">
        <p14:creationId xmlns:p14="http://schemas.microsoft.com/office/powerpoint/2010/main" val="932434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CD4A58-9F36-4F8D-AA48-22B8F6CF7855}"/>
              </a:ext>
            </a:extLst>
          </p:cNvPr>
          <p:cNvSpPr txBox="1"/>
          <p:nvPr/>
        </p:nvSpPr>
        <p:spPr>
          <a:xfrm flipH="1">
            <a:off x="2531744" y="397232"/>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Source image</a:t>
            </a:r>
            <a:endParaRPr lang="en-IN" dirty="0">
              <a:solidFill>
                <a:schemeClr val="bg1"/>
              </a:solidFill>
            </a:endParaRPr>
          </a:p>
        </p:txBody>
      </p:sp>
      <p:sp>
        <p:nvSpPr>
          <p:cNvPr id="5" name="Arrow: Right 4">
            <a:extLst>
              <a:ext uri="{FF2B5EF4-FFF2-40B4-BE49-F238E27FC236}">
                <a16:creationId xmlns:a16="http://schemas.microsoft.com/office/drawing/2014/main" id="{91316AAC-3868-4F76-858B-2C54A1AE08F2}"/>
              </a:ext>
            </a:extLst>
          </p:cNvPr>
          <p:cNvSpPr/>
          <p:nvPr/>
        </p:nvSpPr>
        <p:spPr>
          <a:xfrm rot="5400000">
            <a:off x="3300852" y="954850"/>
            <a:ext cx="610625" cy="194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EC021B4-A0DA-4526-AD6E-F32F141A3824}"/>
              </a:ext>
            </a:extLst>
          </p:cNvPr>
          <p:cNvSpPr txBox="1"/>
          <p:nvPr/>
        </p:nvSpPr>
        <p:spPr>
          <a:xfrm flipH="1">
            <a:off x="3099912" y="2975643"/>
            <a:ext cx="1930240"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AES Decryption</a:t>
            </a:r>
            <a:endParaRPr lang="en-IN" dirty="0">
              <a:solidFill>
                <a:schemeClr val="bg1"/>
              </a:solidFill>
            </a:endParaRPr>
          </a:p>
        </p:txBody>
      </p:sp>
      <p:sp>
        <p:nvSpPr>
          <p:cNvPr id="12" name="TextBox 11">
            <a:extLst>
              <a:ext uri="{FF2B5EF4-FFF2-40B4-BE49-F238E27FC236}">
                <a16:creationId xmlns:a16="http://schemas.microsoft.com/office/drawing/2014/main" id="{37C15AF4-F681-4640-9B99-75BECEA4DFD0}"/>
              </a:ext>
            </a:extLst>
          </p:cNvPr>
          <p:cNvSpPr txBox="1"/>
          <p:nvPr/>
        </p:nvSpPr>
        <p:spPr>
          <a:xfrm flipH="1">
            <a:off x="3173493" y="3797389"/>
            <a:ext cx="2288859"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Text Message</a:t>
            </a:r>
            <a:endParaRPr lang="en-IN" dirty="0">
              <a:solidFill>
                <a:schemeClr val="bg1"/>
              </a:solidFill>
            </a:endParaRPr>
          </a:p>
        </p:txBody>
      </p:sp>
      <p:sp>
        <p:nvSpPr>
          <p:cNvPr id="13" name="TextBox 12">
            <a:extLst>
              <a:ext uri="{FF2B5EF4-FFF2-40B4-BE49-F238E27FC236}">
                <a16:creationId xmlns:a16="http://schemas.microsoft.com/office/drawing/2014/main" id="{BA9E8276-E045-4DCB-B873-7B3B32C557E4}"/>
              </a:ext>
            </a:extLst>
          </p:cNvPr>
          <p:cNvSpPr txBox="1"/>
          <p:nvPr/>
        </p:nvSpPr>
        <p:spPr>
          <a:xfrm flipH="1">
            <a:off x="3389233" y="2207877"/>
            <a:ext cx="1525906"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Extraction</a:t>
            </a:r>
            <a:endParaRPr lang="en-IN" dirty="0">
              <a:solidFill>
                <a:schemeClr val="bg1"/>
              </a:solidFill>
            </a:endParaRPr>
          </a:p>
        </p:txBody>
      </p:sp>
      <p:sp>
        <p:nvSpPr>
          <p:cNvPr id="14" name="TextBox 13">
            <a:extLst>
              <a:ext uri="{FF2B5EF4-FFF2-40B4-BE49-F238E27FC236}">
                <a16:creationId xmlns:a16="http://schemas.microsoft.com/office/drawing/2014/main" id="{02A3CE90-0D8D-4933-96B2-A9965669B26B}"/>
              </a:ext>
            </a:extLst>
          </p:cNvPr>
          <p:cNvSpPr txBox="1"/>
          <p:nvPr/>
        </p:nvSpPr>
        <p:spPr>
          <a:xfrm flipH="1">
            <a:off x="2932034" y="1396297"/>
            <a:ext cx="1861663" cy="307777"/>
          </a:xfrm>
          <a:prstGeom prst="rect">
            <a:avLst/>
          </a:prstGeom>
          <a:noFill/>
          <a:ln>
            <a:solidFill>
              <a:schemeClr val="accent2">
                <a:lumMod val="40000"/>
                <a:lumOff val="60000"/>
              </a:schemeClr>
            </a:solidFill>
          </a:ln>
        </p:spPr>
        <p:txBody>
          <a:bodyPr wrap="square" rtlCol="0">
            <a:spAutoFit/>
          </a:bodyPr>
          <a:lstStyle/>
          <a:p>
            <a:r>
              <a:rPr lang="en-US" dirty="0">
                <a:solidFill>
                  <a:schemeClr val="bg1"/>
                </a:solidFill>
              </a:rPr>
              <a:t>DCT Transformation</a:t>
            </a:r>
            <a:endParaRPr lang="en-IN" dirty="0">
              <a:solidFill>
                <a:schemeClr val="bg1"/>
              </a:solidFill>
            </a:endParaRPr>
          </a:p>
        </p:txBody>
      </p:sp>
      <p:sp>
        <p:nvSpPr>
          <p:cNvPr id="15" name="Arrow: Right 14">
            <a:extLst>
              <a:ext uri="{FF2B5EF4-FFF2-40B4-BE49-F238E27FC236}">
                <a16:creationId xmlns:a16="http://schemas.microsoft.com/office/drawing/2014/main" id="{683D7E93-9B62-4438-8915-0073A67B5DB1}"/>
              </a:ext>
            </a:extLst>
          </p:cNvPr>
          <p:cNvSpPr/>
          <p:nvPr/>
        </p:nvSpPr>
        <p:spPr>
          <a:xfrm rot="5400000">
            <a:off x="3838956" y="1858914"/>
            <a:ext cx="475488" cy="204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DAB72409-8D81-401D-B442-F2DCAAC38E10}"/>
              </a:ext>
            </a:extLst>
          </p:cNvPr>
          <p:cNvSpPr/>
          <p:nvPr/>
        </p:nvSpPr>
        <p:spPr>
          <a:xfrm rot="5400000">
            <a:off x="3903383" y="3467698"/>
            <a:ext cx="412592" cy="138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5575EED0-BAE0-4707-B9EB-42975D5FD67A}"/>
              </a:ext>
            </a:extLst>
          </p:cNvPr>
          <p:cNvSpPr/>
          <p:nvPr/>
        </p:nvSpPr>
        <p:spPr>
          <a:xfrm rot="5400000">
            <a:off x="4281831" y="2663800"/>
            <a:ext cx="382217" cy="19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21E048BF-C390-449A-B459-0BA4A19FADB2}"/>
              </a:ext>
            </a:extLst>
          </p:cNvPr>
          <p:cNvSpPr txBox="1"/>
          <p:nvPr/>
        </p:nvSpPr>
        <p:spPr>
          <a:xfrm>
            <a:off x="6451521" y="227955"/>
            <a:ext cx="2456260" cy="954107"/>
          </a:xfrm>
          <a:prstGeom prst="rect">
            <a:avLst/>
          </a:prstGeom>
          <a:solidFill>
            <a:schemeClr val="accent1">
              <a:lumMod val="40000"/>
              <a:lumOff val="60000"/>
            </a:schemeClr>
          </a:solidFill>
          <a:ln>
            <a:solidFill>
              <a:schemeClr val="tx2">
                <a:lumMod val="75000"/>
              </a:schemeClr>
            </a:solidFill>
          </a:ln>
        </p:spPr>
        <p:txBody>
          <a:bodyPr wrap="square" rtlCol="0">
            <a:spAutoFit/>
          </a:bodyPr>
          <a:lstStyle/>
          <a:p>
            <a:r>
              <a:rPr lang="en-US" sz="2800" b="1" dirty="0">
                <a:solidFill>
                  <a:schemeClr val="tx2">
                    <a:lumMod val="75000"/>
                  </a:schemeClr>
                </a:solidFill>
              </a:rPr>
              <a:t>Displaying Message</a:t>
            </a:r>
            <a:endParaRPr lang="en-IN" sz="2800" b="1" dirty="0">
              <a:solidFill>
                <a:schemeClr val="tx2">
                  <a:lumMod val="75000"/>
                </a:schemeClr>
              </a:solidFill>
            </a:endParaRPr>
          </a:p>
        </p:txBody>
      </p:sp>
    </p:spTree>
    <p:extLst>
      <p:ext uri="{BB962C8B-B14F-4D97-AF65-F5344CB8AC3E}">
        <p14:creationId xmlns:p14="http://schemas.microsoft.com/office/powerpoint/2010/main" val="307843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45AF7F-F1A1-4472-B527-784A6CA6DE3F}"/>
              </a:ext>
            </a:extLst>
          </p:cNvPr>
          <p:cNvSpPr txBox="1">
            <a:spLocks/>
          </p:cNvSpPr>
          <p:nvPr/>
        </p:nvSpPr>
        <p:spPr>
          <a:xfrm>
            <a:off x="838199" y="294395"/>
            <a:ext cx="6486427" cy="7993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nSpc>
                <a:spcPct val="107000"/>
              </a:lnSpc>
              <a:spcAft>
                <a:spcPts val="800"/>
              </a:spcAft>
            </a:pPr>
            <a:r>
              <a:rPr lang="en-IN" sz="32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Algorithm For Gray Scale Images</a:t>
            </a:r>
          </a:p>
        </p:txBody>
      </p:sp>
      <p:sp>
        <p:nvSpPr>
          <p:cNvPr id="8" name="Content Placeholder 2">
            <a:extLst>
              <a:ext uri="{FF2B5EF4-FFF2-40B4-BE49-F238E27FC236}">
                <a16:creationId xmlns:a16="http://schemas.microsoft.com/office/drawing/2014/main" id="{224A6AA4-F7FD-490B-9780-1A7F14C2C704}"/>
              </a:ext>
            </a:extLst>
          </p:cNvPr>
          <p:cNvSpPr txBox="1">
            <a:spLocks/>
          </p:cNvSpPr>
          <p:nvPr/>
        </p:nvSpPr>
        <p:spPr>
          <a:xfrm>
            <a:off x="838198" y="1093700"/>
            <a:ext cx="6486427" cy="38640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Embedding</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Encrypt the message using AES encryption system.</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image and divide the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 the message in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inverse DCT to each block and add each block by 128 and stich back the image in lossless image format (e.g., .</a:t>
            </a:r>
            <a:r>
              <a:rPr lang="en-IN" sz="1400" dirty="0" err="1">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png</a:t>
            </a: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 format).</a:t>
            </a:r>
          </a:p>
          <a:p>
            <a:pPr>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Extraction</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stereo image and divide the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 the message from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Decrypt the message using AES encryption system.</a:t>
            </a:r>
          </a:p>
          <a:p>
            <a:pPr marL="342900" indent="-342900">
              <a:buClr>
                <a:schemeClr val="accent2">
                  <a:lumMod val="40000"/>
                  <a:lumOff val="60000"/>
                </a:schemeClr>
              </a:buClr>
              <a:buFont typeface="+mj-lt"/>
              <a:buAutoNum type="arabicPeriod"/>
            </a:pPr>
            <a:endParaRPr lang="en-IN" dirty="0"/>
          </a:p>
        </p:txBody>
      </p:sp>
    </p:spTree>
    <p:extLst>
      <p:ext uri="{BB962C8B-B14F-4D97-AF65-F5344CB8AC3E}">
        <p14:creationId xmlns:p14="http://schemas.microsoft.com/office/powerpoint/2010/main" val="101322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0BA4DB-1928-4975-AFD4-61A3205CF20F}"/>
              </a:ext>
            </a:extLst>
          </p:cNvPr>
          <p:cNvSpPr txBox="1"/>
          <p:nvPr/>
        </p:nvSpPr>
        <p:spPr>
          <a:xfrm>
            <a:off x="871537" y="658105"/>
            <a:ext cx="6393655" cy="4308615"/>
          </a:xfrm>
          <a:prstGeom prst="rect">
            <a:avLst/>
          </a:prstGeom>
          <a:noFill/>
        </p:spPr>
        <p:txBody>
          <a:bodyPr wrap="square">
            <a:spAutoFit/>
          </a:bodyPr>
          <a:lstStyle/>
          <a:p>
            <a:pPr>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Embedding</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Encrypt the message using AES encryption system.</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image and split it into three channels that is Red , Green and Blue.</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green c</a:t>
            </a:r>
            <a:r>
              <a:rPr lang="en-IN" sz="1400" dirty="0">
                <a:solidFill>
                  <a:schemeClr val="tx2">
                    <a:lumMod val="90000"/>
                  </a:schemeClr>
                </a:solidFill>
                <a:latin typeface="Calibri" panose="020F0502020204030204" pitchFamily="34" charset="0"/>
                <a:ea typeface="Calibri" panose="020F0502020204030204" pitchFamily="34" charset="0"/>
                <a:cs typeface="Times New Roman" panose="02020603050405020304" pitchFamily="18" charset="0"/>
              </a:rPr>
              <a:t>hannel and divide the</a:t>
            </a: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Embed the message in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inverse DCT to each block and add each block by 128 and stich back the image in lossless image format (e.g., .</a:t>
            </a:r>
            <a:r>
              <a:rPr lang="en-IN" sz="1400" dirty="0" err="1">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png</a:t>
            </a: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 format).</a:t>
            </a:r>
          </a:p>
          <a:p>
            <a:pPr lvl="0">
              <a:lnSpc>
                <a:spcPct val="107000"/>
              </a:lnSpc>
              <a:spcAft>
                <a:spcPts val="800"/>
              </a:spcAft>
              <a:buClr>
                <a:schemeClr val="accent2">
                  <a:lumMod val="40000"/>
                  <a:lumOff val="60000"/>
                </a:schemeClr>
              </a:buClr>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Extraction</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the stereo image and Take the image and split it into three channels that is Red , Green and Blue.</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Take green channel and the divide the image into 8X8 blocks and subtracting with 128.</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Apply DCT to each block and round it off.</a:t>
            </a:r>
          </a:p>
          <a:p>
            <a:pPr marL="342900" lvl="0" indent="-342900">
              <a:lnSpc>
                <a:spcPct val="107000"/>
              </a:lnSpc>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Extract the message from each LSB of DCT coefficients.</a:t>
            </a:r>
          </a:p>
          <a:p>
            <a:pPr marL="342900" lvl="0" indent="-342900">
              <a:lnSpc>
                <a:spcPct val="107000"/>
              </a:lnSpc>
              <a:spcAft>
                <a:spcPts val="800"/>
              </a:spcAft>
              <a:buClr>
                <a:schemeClr val="accent2">
                  <a:lumMod val="40000"/>
                  <a:lumOff val="60000"/>
                </a:schemeClr>
              </a:buClr>
              <a:buFont typeface="+mj-lt"/>
              <a:buAutoNum type="arabicPeriod"/>
            </a:pPr>
            <a:r>
              <a:rPr lang="en-IN" sz="1400" dirty="0">
                <a:solidFill>
                  <a:schemeClr val="tx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Decrypt the message using AES encryption system.</a:t>
            </a:r>
          </a:p>
        </p:txBody>
      </p:sp>
      <p:sp>
        <p:nvSpPr>
          <p:cNvPr id="11" name="TextBox 10">
            <a:extLst>
              <a:ext uri="{FF2B5EF4-FFF2-40B4-BE49-F238E27FC236}">
                <a16:creationId xmlns:a16="http://schemas.microsoft.com/office/drawing/2014/main" id="{1A8F8DDF-3EB6-4651-9A4F-D17D822C1D7C}"/>
              </a:ext>
            </a:extLst>
          </p:cNvPr>
          <p:cNvSpPr txBox="1"/>
          <p:nvPr/>
        </p:nvSpPr>
        <p:spPr>
          <a:xfrm>
            <a:off x="871537" y="176780"/>
            <a:ext cx="4643436" cy="532903"/>
          </a:xfrm>
          <a:prstGeom prst="rect">
            <a:avLst/>
          </a:prstGeom>
          <a:noFill/>
        </p:spPr>
        <p:txBody>
          <a:bodyPr wrap="square">
            <a:spAutoFit/>
          </a:bodyPr>
          <a:lstStyle/>
          <a:p>
            <a:pPr>
              <a:lnSpc>
                <a:spcPct val="107000"/>
              </a:lnSpc>
              <a:spcAft>
                <a:spcPts val="800"/>
              </a:spcAft>
            </a:pPr>
            <a:r>
              <a:rPr lang="en-IN" sz="2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Algorithm For </a:t>
            </a:r>
            <a:r>
              <a:rPr lang="en-IN" sz="2800"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RGB</a:t>
            </a:r>
            <a:r>
              <a:rPr lang="en-IN" sz="28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 Images</a:t>
            </a:r>
          </a:p>
        </p:txBody>
      </p:sp>
    </p:spTree>
    <p:extLst>
      <p:ext uri="{BB962C8B-B14F-4D97-AF65-F5344CB8AC3E}">
        <p14:creationId xmlns:p14="http://schemas.microsoft.com/office/powerpoint/2010/main" val="138799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91A5-5AE6-49C3-8B2C-813ACB342F9E}"/>
              </a:ext>
            </a:extLst>
          </p:cNvPr>
          <p:cNvSpPr>
            <a:spLocks noGrp="1"/>
          </p:cNvSpPr>
          <p:nvPr>
            <p:ph type="ctrTitle"/>
          </p:nvPr>
        </p:nvSpPr>
        <p:spPr>
          <a:xfrm>
            <a:off x="1538369" y="2153099"/>
            <a:ext cx="2622000" cy="837300"/>
          </a:xfrm>
        </p:spPr>
        <p:txBody>
          <a:bodyPr/>
          <a:lstStyle/>
          <a:p>
            <a:r>
              <a:rPr lang="en-IN" dirty="0"/>
              <a:t>Results</a:t>
            </a:r>
          </a:p>
        </p:txBody>
      </p:sp>
      <p:pic>
        <p:nvPicPr>
          <p:cNvPr id="6" name="Picture 5" descr="A picture containing text, vector graphics&#10;&#10;Description automatically generated">
            <a:extLst>
              <a:ext uri="{FF2B5EF4-FFF2-40B4-BE49-F238E27FC236}">
                <a16:creationId xmlns:a16="http://schemas.microsoft.com/office/drawing/2014/main" id="{BDBEF028-5819-4524-B36A-96F5A931A2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00563" y="1460896"/>
            <a:ext cx="2971799" cy="2221707"/>
          </a:xfrm>
          <a:prstGeom prst="rect">
            <a:avLst/>
          </a:prstGeom>
        </p:spPr>
      </p:pic>
    </p:spTree>
    <p:extLst>
      <p:ext uri="{BB962C8B-B14F-4D97-AF65-F5344CB8AC3E}">
        <p14:creationId xmlns:p14="http://schemas.microsoft.com/office/powerpoint/2010/main" val="3917425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210C-5846-4864-81E8-7E5EF9B2BA04}"/>
              </a:ext>
            </a:extLst>
          </p:cNvPr>
          <p:cNvSpPr>
            <a:spLocks noGrp="1"/>
          </p:cNvSpPr>
          <p:nvPr>
            <p:ph type="ctrTitle"/>
          </p:nvPr>
        </p:nvSpPr>
        <p:spPr>
          <a:xfrm>
            <a:off x="674616" y="290232"/>
            <a:ext cx="4727700" cy="577800"/>
          </a:xfrm>
        </p:spPr>
        <p:txBody>
          <a:bodyPr/>
          <a:lstStyle/>
          <a:p>
            <a:r>
              <a:rPr lang="en-IN" dirty="0"/>
              <a:t>Screen Shots of User Interface</a:t>
            </a:r>
          </a:p>
        </p:txBody>
      </p:sp>
      <p:pic>
        <p:nvPicPr>
          <p:cNvPr id="4" name="Picture 3">
            <a:extLst>
              <a:ext uri="{FF2B5EF4-FFF2-40B4-BE49-F238E27FC236}">
                <a16:creationId xmlns:a16="http://schemas.microsoft.com/office/drawing/2014/main" id="{89E0FB49-A25E-4114-BBE3-B803FC7F7EA1}"/>
              </a:ext>
            </a:extLst>
          </p:cNvPr>
          <p:cNvPicPr>
            <a:picLocks noChangeAspect="1"/>
          </p:cNvPicPr>
          <p:nvPr/>
        </p:nvPicPr>
        <p:blipFill>
          <a:blip r:embed="rId3"/>
          <a:stretch>
            <a:fillRect/>
          </a:stretch>
        </p:blipFill>
        <p:spPr>
          <a:xfrm>
            <a:off x="674616" y="1361860"/>
            <a:ext cx="4547465" cy="2841394"/>
          </a:xfrm>
          <a:prstGeom prst="rect">
            <a:avLst/>
          </a:prstGeom>
        </p:spPr>
      </p:pic>
      <p:pic>
        <p:nvPicPr>
          <p:cNvPr id="6" name="Picture 5">
            <a:extLst>
              <a:ext uri="{FF2B5EF4-FFF2-40B4-BE49-F238E27FC236}">
                <a16:creationId xmlns:a16="http://schemas.microsoft.com/office/drawing/2014/main" id="{400B53D3-27D2-4888-81D3-A1BA324CFF1D}"/>
              </a:ext>
            </a:extLst>
          </p:cNvPr>
          <p:cNvPicPr>
            <a:picLocks noChangeAspect="1"/>
          </p:cNvPicPr>
          <p:nvPr/>
        </p:nvPicPr>
        <p:blipFill rotWithShape="1">
          <a:blip r:embed="rId4"/>
          <a:srcRect t="1791"/>
          <a:stretch/>
        </p:blipFill>
        <p:spPr>
          <a:xfrm>
            <a:off x="6015036" y="868032"/>
            <a:ext cx="2664620" cy="1582275"/>
          </a:xfrm>
          <a:prstGeom prst="rect">
            <a:avLst/>
          </a:prstGeom>
        </p:spPr>
      </p:pic>
      <p:pic>
        <p:nvPicPr>
          <p:cNvPr id="10" name="Picture 9">
            <a:extLst>
              <a:ext uri="{FF2B5EF4-FFF2-40B4-BE49-F238E27FC236}">
                <a16:creationId xmlns:a16="http://schemas.microsoft.com/office/drawing/2014/main" id="{CB972D6D-6BED-4827-89B6-95D71510A6E2}"/>
              </a:ext>
            </a:extLst>
          </p:cNvPr>
          <p:cNvPicPr>
            <a:picLocks noChangeAspect="1"/>
          </p:cNvPicPr>
          <p:nvPr/>
        </p:nvPicPr>
        <p:blipFill rotWithShape="1">
          <a:blip r:embed="rId5"/>
          <a:srcRect/>
          <a:stretch/>
        </p:blipFill>
        <p:spPr>
          <a:xfrm>
            <a:off x="6015036" y="2782557"/>
            <a:ext cx="2664620" cy="1582275"/>
          </a:xfrm>
          <a:prstGeom prst="rect">
            <a:avLst/>
          </a:prstGeom>
        </p:spPr>
      </p:pic>
    </p:spTree>
    <p:extLst>
      <p:ext uri="{BB962C8B-B14F-4D97-AF65-F5344CB8AC3E}">
        <p14:creationId xmlns:p14="http://schemas.microsoft.com/office/powerpoint/2010/main" val="1266900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71463-23F4-5D5F-DD6F-F6A9319665C2}"/>
              </a:ext>
            </a:extLst>
          </p:cNvPr>
          <p:cNvPicPr>
            <a:picLocks noChangeAspect="1"/>
          </p:cNvPicPr>
          <p:nvPr/>
        </p:nvPicPr>
        <p:blipFill>
          <a:blip r:embed="rId2"/>
          <a:stretch>
            <a:fillRect/>
          </a:stretch>
        </p:blipFill>
        <p:spPr>
          <a:xfrm>
            <a:off x="96253" y="135075"/>
            <a:ext cx="4450656" cy="3061887"/>
          </a:xfrm>
          <a:prstGeom prst="rect">
            <a:avLst/>
          </a:prstGeom>
        </p:spPr>
      </p:pic>
      <p:pic>
        <p:nvPicPr>
          <p:cNvPr id="5" name="Picture 4">
            <a:extLst>
              <a:ext uri="{FF2B5EF4-FFF2-40B4-BE49-F238E27FC236}">
                <a16:creationId xmlns:a16="http://schemas.microsoft.com/office/drawing/2014/main" id="{0255F160-8360-0D98-7D27-7DB8B5B64E0F}"/>
              </a:ext>
            </a:extLst>
          </p:cNvPr>
          <p:cNvPicPr>
            <a:picLocks noChangeAspect="1"/>
          </p:cNvPicPr>
          <p:nvPr/>
        </p:nvPicPr>
        <p:blipFill>
          <a:blip r:embed="rId3"/>
          <a:stretch>
            <a:fillRect/>
          </a:stretch>
        </p:blipFill>
        <p:spPr>
          <a:xfrm>
            <a:off x="4842406" y="1396198"/>
            <a:ext cx="4053363" cy="3423307"/>
          </a:xfrm>
          <a:prstGeom prst="rect">
            <a:avLst/>
          </a:prstGeom>
        </p:spPr>
      </p:pic>
    </p:spTree>
    <p:extLst>
      <p:ext uri="{BB962C8B-B14F-4D97-AF65-F5344CB8AC3E}">
        <p14:creationId xmlns:p14="http://schemas.microsoft.com/office/powerpoint/2010/main" val="3970814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C34BF-BC42-4729-A146-60E5F130FA9C}"/>
              </a:ext>
            </a:extLst>
          </p:cNvPr>
          <p:cNvSpPr>
            <a:spLocks noGrp="1"/>
          </p:cNvSpPr>
          <p:nvPr>
            <p:ph type="body" idx="1"/>
          </p:nvPr>
        </p:nvSpPr>
        <p:spPr>
          <a:xfrm>
            <a:off x="597375" y="1063525"/>
            <a:ext cx="3908700" cy="3405850"/>
          </a:xfrm>
        </p:spPr>
        <p:txBody>
          <a:bodyPr/>
          <a:lstStyle/>
          <a:p>
            <a:pPr marL="165100" indent="0">
              <a:buNone/>
            </a:pPr>
            <a:r>
              <a:rPr lang="en-US" sz="1800" dirty="0">
                <a:solidFill>
                  <a:srgbClr val="00B050"/>
                </a:solidFill>
              </a:rPr>
              <a:t>                Before</a:t>
            </a: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endParaRPr lang="en-US" sz="1800" dirty="0">
              <a:solidFill>
                <a:srgbClr val="00B050"/>
              </a:solidFill>
            </a:endParaRPr>
          </a:p>
          <a:p>
            <a:pPr marL="165100" indent="0">
              <a:buNone/>
            </a:pPr>
            <a:r>
              <a:rPr lang="en-IN" sz="1800" dirty="0">
                <a:solidFill>
                  <a:srgbClr val="00B050"/>
                </a:solidFill>
              </a:rPr>
              <a:t>             Apple1.png</a:t>
            </a:r>
          </a:p>
        </p:txBody>
      </p:sp>
      <p:sp>
        <p:nvSpPr>
          <p:cNvPr id="3" name="Title 2">
            <a:extLst>
              <a:ext uri="{FF2B5EF4-FFF2-40B4-BE49-F238E27FC236}">
                <a16:creationId xmlns:a16="http://schemas.microsoft.com/office/drawing/2014/main" id="{C8444E12-7556-44E4-B5FA-B5B7CEC46979}"/>
              </a:ext>
            </a:extLst>
          </p:cNvPr>
          <p:cNvSpPr>
            <a:spLocks noGrp="1"/>
          </p:cNvSpPr>
          <p:nvPr>
            <p:ph type="ctrTitle"/>
          </p:nvPr>
        </p:nvSpPr>
        <p:spPr/>
        <p:txBody>
          <a:bodyPr/>
          <a:lstStyle/>
          <a:p>
            <a:r>
              <a:rPr lang="en-US" dirty="0"/>
              <a:t>Output</a:t>
            </a:r>
            <a:endParaRPr lang="en-IN" dirty="0"/>
          </a:p>
        </p:txBody>
      </p:sp>
      <p:sp>
        <p:nvSpPr>
          <p:cNvPr id="4" name="Text Placeholder 3">
            <a:extLst>
              <a:ext uri="{FF2B5EF4-FFF2-40B4-BE49-F238E27FC236}">
                <a16:creationId xmlns:a16="http://schemas.microsoft.com/office/drawing/2014/main" id="{5A1177D0-AF38-4311-B851-0296A702D62E}"/>
              </a:ext>
            </a:extLst>
          </p:cNvPr>
          <p:cNvSpPr>
            <a:spLocks noGrp="1"/>
          </p:cNvSpPr>
          <p:nvPr>
            <p:ph type="body" idx="2"/>
          </p:nvPr>
        </p:nvSpPr>
        <p:spPr>
          <a:xfrm>
            <a:off x="4690125" y="1063525"/>
            <a:ext cx="3908700" cy="3405850"/>
          </a:xfrm>
        </p:spPr>
        <p:txBody>
          <a:bodyPr/>
          <a:lstStyle/>
          <a:p>
            <a:pPr marL="165100" indent="0">
              <a:buNone/>
            </a:pPr>
            <a:r>
              <a:rPr lang="en-US" sz="1800" dirty="0">
                <a:solidFill>
                  <a:schemeClr val="tx2">
                    <a:lumMod val="75000"/>
                  </a:schemeClr>
                </a:solidFill>
              </a:rPr>
              <a:t>                    After</a:t>
            </a: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endParaRPr lang="en-US" sz="1800" dirty="0">
              <a:solidFill>
                <a:schemeClr val="tx2">
                  <a:lumMod val="75000"/>
                </a:schemeClr>
              </a:solidFill>
            </a:endParaRPr>
          </a:p>
          <a:p>
            <a:pPr marL="165100" indent="0">
              <a:buNone/>
            </a:pPr>
            <a:r>
              <a:rPr lang="en-US" sz="1800" dirty="0">
                <a:solidFill>
                  <a:schemeClr val="tx2">
                    <a:lumMod val="75000"/>
                  </a:schemeClr>
                </a:solidFill>
              </a:rPr>
              <a:t>              enc_Apple1.png</a:t>
            </a:r>
          </a:p>
          <a:p>
            <a:pPr marL="165100" indent="0">
              <a:buNone/>
            </a:pPr>
            <a:endParaRPr lang="en-US" sz="1800" dirty="0">
              <a:solidFill>
                <a:schemeClr val="tx2">
                  <a:lumMod val="75000"/>
                </a:schemeClr>
              </a:solidFill>
            </a:endParaRPr>
          </a:p>
        </p:txBody>
      </p:sp>
      <p:pic>
        <p:nvPicPr>
          <p:cNvPr id="6" name="Picture 5">
            <a:extLst>
              <a:ext uri="{FF2B5EF4-FFF2-40B4-BE49-F238E27FC236}">
                <a16:creationId xmlns:a16="http://schemas.microsoft.com/office/drawing/2014/main" id="{B4191F4C-8201-4D53-B6AE-78F26536D9B1}"/>
              </a:ext>
            </a:extLst>
          </p:cNvPr>
          <p:cNvPicPr>
            <a:picLocks noChangeAspect="1"/>
          </p:cNvPicPr>
          <p:nvPr/>
        </p:nvPicPr>
        <p:blipFill>
          <a:blip r:embed="rId3"/>
          <a:stretch>
            <a:fillRect/>
          </a:stretch>
        </p:blipFill>
        <p:spPr>
          <a:xfrm>
            <a:off x="1041974" y="1646872"/>
            <a:ext cx="2793151" cy="2367916"/>
          </a:xfrm>
          <a:prstGeom prst="rect">
            <a:avLst/>
          </a:prstGeom>
        </p:spPr>
      </p:pic>
      <p:pic>
        <p:nvPicPr>
          <p:cNvPr id="8" name="Picture 7">
            <a:extLst>
              <a:ext uri="{FF2B5EF4-FFF2-40B4-BE49-F238E27FC236}">
                <a16:creationId xmlns:a16="http://schemas.microsoft.com/office/drawing/2014/main" id="{D794A54D-A927-40FD-BFC1-C8D5856900F8}"/>
              </a:ext>
            </a:extLst>
          </p:cNvPr>
          <p:cNvPicPr>
            <a:picLocks noChangeAspect="1"/>
          </p:cNvPicPr>
          <p:nvPr/>
        </p:nvPicPr>
        <p:blipFill>
          <a:blip r:embed="rId3"/>
          <a:stretch>
            <a:fillRect/>
          </a:stretch>
        </p:blipFill>
        <p:spPr>
          <a:xfrm>
            <a:off x="5247899" y="1646872"/>
            <a:ext cx="2793151" cy="2367916"/>
          </a:xfrm>
          <a:prstGeom prst="rect">
            <a:avLst/>
          </a:prstGeom>
        </p:spPr>
      </p:pic>
      <p:sp>
        <p:nvSpPr>
          <p:cNvPr id="5" name="TextBox 4">
            <a:extLst>
              <a:ext uri="{FF2B5EF4-FFF2-40B4-BE49-F238E27FC236}">
                <a16:creationId xmlns:a16="http://schemas.microsoft.com/office/drawing/2014/main" id="{DB4A860F-D2C0-4E32-A6D1-3D90D202BE28}"/>
              </a:ext>
            </a:extLst>
          </p:cNvPr>
          <p:cNvSpPr txBox="1"/>
          <p:nvPr/>
        </p:nvSpPr>
        <p:spPr>
          <a:xfrm>
            <a:off x="3272654" y="4469375"/>
            <a:ext cx="2598692" cy="307777"/>
          </a:xfrm>
          <a:prstGeom prst="rect">
            <a:avLst/>
          </a:prstGeom>
          <a:noFill/>
        </p:spPr>
        <p:txBody>
          <a:bodyPr wrap="square" rtlCol="0">
            <a:spAutoFit/>
          </a:bodyPr>
          <a:lstStyle/>
          <a:p>
            <a:pPr algn="ctr"/>
            <a:r>
              <a:rPr lang="en-IN" dirty="0">
                <a:solidFill>
                  <a:schemeClr val="accent2">
                    <a:lumMod val="40000"/>
                    <a:lumOff val="60000"/>
                  </a:schemeClr>
                </a:solidFill>
              </a:rPr>
              <a:t>PSNR is 50.96696736785725</a:t>
            </a:r>
          </a:p>
        </p:txBody>
      </p:sp>
    </p:spTree>
    <p:extLst>
      <p:ext uri="{BB962C8B-B14F-4D97-AF65-F5344CB8AC3E}">
        <p14:creationId xmlns:p14="http://schemas.microsoft.com/office/powerpoint/2010/main" val="3876182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C34BF-BC42-4729-A146-60E5F130FA9C}"/>
              </a:ext>
            </a:extLst>
          </p:cNvPr>
          <p:cNvSpPr>
            <a:spLocks noGrp="1"/>
          </p:cNvSpPr>
          <p:nvPr>
            <p:ph type="body" idx="1"/>
          </p:nvPr>
        </p:nvSpPr>
        <p:spPr>
          <a:xfrm>
            <a:off x="597375" y="1063525"/>
            <a:ext cx="3908700" cy="3144144"/>
          </a:xfrm>
        </p:spPr>
        <p:txBody>
          <a:bodyPr/>
          <a:lstStyle/>
          <a:p>
            <a:pPr marL="165100" indent="0" algn="just">
              <a:buNone/>
            </a:pPr>
            <a:r>
              <a:rPr lang="en-US" sz="1800" dirty="0">
                <a:solidFill>
                  <a:srgbClr val="00B050"/>
                </a:solidFill>
              </a:rPr>
              <a:t>                Before</a:t>
            </a: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endParaRPr lang="en-US" sz="1800" dirty="0">
              <a:solidFill>
                <a:srgbClr val="00B050"/>
              </a:solidFill>
            </a:endParaRPr>
          </a:p>
          <a:p>
            <a:pPr marL="165100" indent="0" algn="just">
              <a:buNone/>
            </a:pPr>
            <a:r>
              <a:rPr lang="en-US" sz="1800" dirty="0">
                <a:solidFill>
                  <a:srgbClr val="00B050"/>
                </a:solidFill>
              </a:rPr>
              <a:t>                JG.png</a:t>
            </a:r>
            <a:endParaRPr lang="en-IN" sz="1800" dirty="0">
              <a:solidFill>
                <a:srgbClr val="00B050"/>
              </a:solidFill>
            </a:endParaRPr>
          </a:p>
        </p:txBody>
      </p:sp>
      <p:sp>
        <p:nvSpPr>
          <p:cNvPr id="3" name="Title 2">
            <a:extLst>
              <a:ext uri="{FF2B5EF4-FFF2-40B4-BE49-F238E27FC236}">
                <a16:creationId xmlns:a16="http://schemas.microsoft.com/office/drawing/2014/main" id="{C8444E12-7556-44E4-B5FA-B5B7CEC46979}"/>
              </a:ext>
            </a:extLst>
          </p:cNvPr>
          <p:cNvSpPr>
            <a:spLocks noGrp="1"/>
          </p:cNvSpPr>
          <p:nvPr>
            <p:ph type="ctrTitle"/>
          </p:nvPr>
        </p:nvSpPr>
        <p:spPr/>
        <p:txBody>
          <a:bodyPr/>
          <a:lstStyle/>
          <a:p>
            <a:r>
              <a:rPr lang="en-US" dirty="0"/>
              <a:t>Output</a:t>
            </a:r>
            <a:endParaRPr lang="en-IN" dirty="0"/>
          </a:p>
        </p:txBody>
      </p:sp>
      <p:sp>
        <p:nvSpPr>
          <p:cNvPr id="4" name="Text Placeholder 3">
            <a:extLst>
              <a:ext uri="{FF2B5EF4-FFF2-40B4-BE49-F238E27FC236}">
                <a16:creationId xmlns:a16="http://schemas.microsoft.com/office/drawing/2014/main" id="{5A1177D0-AF38-4311-B851-0296A702D62E}"/>
              </a:ext>
            </a:extLst>
          </p:cNvPr>
          <p:cNvSpPr>
            <a:spLocks noGrp="1"/>
          </p:cNvSpPr>
          <p:nvPr>
            <p:ph type="body" idx="2"/>
          </p:nvPr>
        </p:nvSpPr>
        <p:spPr>
          <a:xfrm>
            <a:off x="4690125" y="1063525"/>
            <a:ext cx="3908700" cy="3668300"/>
          </a:xfrm>
        </p:spPr>
        <p:txBody>
          <a:bodyPr/>
          <a:lstStyle/>
          <a:p>
            <a:pPr marL="165100" indent="0" algn="just">
              <a:buNone/>
            </a:pPr>
            <a:r>
              <a:rPr lang="en-US" sz="1800" dirty="0">
                <a:solidFill>
                  <a:schemeClr val="tx2">
                    <a:lumMod val="75000"/>
                  </a:schemeClr>
                </a:solidFill>
              </a:rPr>
              <a:t>                    After</a:t>
            </a: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endParaRPr lang="en-US" sz="1800" dirty="0">
              <a:solidFill>
                <a:schemeClr val="tx2">
                  <a:lumMod val="75000"/>
                </a:schemeClr>
              </a:solidFill>
            </a:endParaRPr>
          </a:p>
          <a:p>
            <a:pPr marL="165100" indent="0" algn="just">
              <a:buNone/>
            </a:pPr>
            <a:r>
              <a:rPr lang="en-US" sz="1800" dirty="0">
                <a:solidFill>
                  <a:schemeClr val="tx2">
                    <a:lumMod val="75000"/>
                  </a:schemeClr>
                </a:solidFill>
              </a:rPr>
              <a:t>                 enc_JG.png</a:t>
            </a:r>
            <a:endParaRPr lang="en-IN" sz="1800" dirty="0">
              <a:solidFill>
                <a:schemeClr val="tx2">
                  <a:lumMod val="75000"/>
                </a:schemeClr>
              </a:solidFill>
            </a:endParaRPr>
          </a:p>
        </p:txBody>
      </p:sp>
      <p:sp>
        <p:nvSpPr>
          <p:cNvPr id="5" name="TextBox 4">
            <a:extLst>
              <a:ext uri="{FF2B5EF4-FFF2-40B4-BE49-F238E27FC236}">
                <a16:creationId xmlns:a16="http://schemas.microsoft.com/office/drawing/2014/main" id="{A122854D-C106-4823-95A7-DEEC7E22364A}"/>
              </a:ext>
            </a:extLst>
          </p:cNvPr>
          <p:cNvSpPr txBox="1"/>
          <p:nvPr/>
        </p:nvSpPr>
        <p:spPr>
          <a:xfrm>
            <a:off x="3293269" y="4281719"/>
            <a:ext cx="2557462" cy="307777"/>
          </a:xfrm>
          <a:prstGeom prst="rect">
            <a:avLst/>
          </a:prstGeom>
          <a:noFill/>
        </p:spPr>
        <p:txBody>
          <a:bodyPr wrap="square" rtlCol="0">
            <a:spAutoFit/>
          </a:bodyPr>
          <a:lstStyle/>
          <a:p>
            <a:r>
              <a:rPr lang="en-IN" dirty="0">
                <a:solidFill>
                  <a:schemeClr val="accent2">
                    <a:lumMod val="40000"/>
                    <a:lumOff val="60000"/>
                  </a:schemeClr>
                </a:solidFill>
              </a:rPr>
              <a:t>PSNR is 41.44866206319571</a:t>
            </a:r>
          </a:p>
        </p:txBody>
      </p:sp>
      <p:pic>
        <p:nvPicPr>
          <p:cNvPr id="6" name="Picture 5">
            <a:extLst>
              <a:ext uri="{FF2B5EF4-FFF2-40B4-BE49-F238E27FC236}">
                <a16:creationId xmlns:a16="http://schemas.microsoft.com/office/drawing/2014/main" id="{4D4240C1-F215-0644-4F68-BCE8097B2CA3}"/>
              </a:ext>
            </a:extLst>
          </p:cNvPr>
          <p:cNvPicPr>
            <a:picLocks noChangeAspect="1"/>
          </p:cNvPicPr>
          <p:nvPr/>
        </p:nvPicPr>
        <p:blipFill>
          <a:blip r:embed="rId2"/>
          <a:stretch>
            <a:fillRect/>
          </a:stretch>
        </p:blipFill>
        <p:spPr>
          <a:xfrm>
            <a:off x="986070" y="1582062"/>
            <a:ext cx="2582301" cy="2236497"/>
          </a:xfrm>
          <a:prstGeom prst="rect">
            <a:avLst/>
          </a:prstGeom>
        </p:spPr>
      </p:pic>
      <p:pic>
        <p:nvPicPr>
          <p:cNvPr id="7" name="Picture 6">
            <a:extLst>
              <a:ext uri="{FF2B5EF4-FFF2-40B4-BE49-F238E27FC236}">
                <a16:creationId xmlns:a16="http://schemas.microsoft.com/office/drawing/2014/main" id="{8D6FD1E9-3407-9A42-3514-9505FE51F847}"/>
              </a:ext>
            </a:extLst>
          </p:cNvPr>
          <p:cNvPicPr>
            <a:picLocks noChangeAspect="1"/>
          </p:cNvPicPr>
          <p:nvPr/>
        </p:nvPicPr>
        <p:blipFill>
          <a:blip r:embed="rId3"/>
          <a:stretch>
            <a:fillRect/>
          </a:stretch>
        </p:blipFill>
        <p:spPr>
          <a:xfrm>
            <a:off x="5260067" y="1561474"/>
            <a:ext cx="2578832" cy="2231329"/>
          </a:xfrm>
          <a:prstGeom prst="rect">
            <a:avLst/>
          </a:prstGeom>
        </p:spPr>
      </p:pic>
    </p:spTree>
    <p:extLst>
      <p:ext uri="{BB962C8B-B14F-4D97-AF65-F5344CB8AC3E}">
        <p14:creationId xmlns:p14="http://schemas.microsoft.com/office/powerpoint/2010/main" val="2454502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79FF-C311-4692-AEF9-D6524BA93A9A}"/>
              </a:ext>
            </a:extLst>
          </p:cNvPr>
          <p:cNvSpPr>
            <a:spLocks noGrp="1"/>
          </p:cNvSpPr>
          <p:nvPr>
            <p:ph type="ctrTitle"/>
          </p:nvPr>
        </p:nvSpPr>
        <p:spPr>
          <a:xfrm>
            <a:off x="1082034" y="2035337"/>
            <a:ext cx="3184949" cy="837300"/>
          </a:xfrm>
        </p:spPr>
        <p:txBody>
          <a:bodyPr/>
          <a:lstStyle/>
          <a:p>
            <a:r>
              <a:rPr lang="en-IN" dirty="0"/>
              <a:t>Conclusion</a:t>
            </a:r>
          </a:p>
        </p:txBody>
      </p:sp>
      <p:pic>
        <p:nvPicPr>
          <p:cNvPr id="6" name="Picture 5" descr="A picture containing text&#10;&#10;Description automatically generated">
            <a:extLst>
              <a:ext uri="{FF2B5EF4-FFF2-40B4-BE49-F238E27FC236}">
                <a16:creationId xmlns:a16="http://schemas.microsoft.com/office/drawing/2014/main" id="{73F2AA17-B5CA-438C-B9BE-A8C3D62A3655}"/>
              </a:ext>
            </a:extLst>
          </p:cNvPr>
          <p:cNvPicPr>
            <a:picLocks noChangeAspect="1"/>
          </p:cNvPicPr>
          <p:nvPr/>
        </p:nvPicPr>
        <p:blipFill>
          <a:blip r:embed="rId2">
            <a:clrChange>
              <a:clrFrom>
                <a:srgbClr val="000000">
                  <a:alpha val="0"/>
                </a:srgbClr>
              </a:clrFrom>
              <a:clrTo>
                <a:srgbClr val="000000">
                  <a:alpha val="0"/>
                </a:srgbClr>
              </a:clrTo>
            </a:clrChange>
            <a:extLst>
              <a:ext uri="{837473B0-CC2E-450A-ABE3-18F120FF3D39}">
                <a1611:picAttrSrcUrl xmlns:a1611="http://schemas.microsoft.com/office/drawing/2016/11/main" r:id="rId3"/>
              </a:ext>
            </a:extLst>
          </a:blip>
          <a:stretch>
            <a:fillRect/>
          </a:stretch>
        </p:blipFill>
        <p:spPr>
          <a:xfrm>
            <a:off x="4329545" y="1336964"/>
            <a:ext cx="3732421" cy="2528454"/>
          </a:xfrm>
          <a:prstGeom prst="rect">
            <a:avLst/>
          </a:prstGeom>
          <a:solidFill>
            <a:schemeClr val="bg1"/>
          </a:solidFill>
        </p:spPr>
      </p:pic>
    </p:spTree>
    <p:extLst>
      <p:ext uri="{BB962C8B-B14F-4D97-AF65-F5344CB8AC3E}">
        <p14:creationId xmlns:p14="http://schemas.microsoft.com/office/powerpoint/2010/main" val="12754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B1A31-D4AB-4E0B-9540-7AC8192A77D1}"/>
              </a:ext>
            </a:extLst>
          </p:cNvPr>
          <p:cNvSpPr>
            <a:spLocks noGrp="1"/>
          </p:cNvSpPr>
          <p:nvPr>
            <p:ph type="body" idx="1"/>
          </p:nvPr>
        </p:nvSpPr>
        <p:spPr>
          <a:xfrm>
            <a:off x="618825" y="1432432"/>
            <a:ext cx="4738988" cy="2282318"/>
          </a:xfrm>
        </p:spPr>
        <p:txBody>
          <a:bodyPr/>
          <a:lstStyle/>
          <a:p>
            <a:pPr marL="114300" indent="0" algn="just">
              <a:buNone/>
            </a:pPr>
            <a:r>
              <a:rPr lang="en-IN" dirty="0"/>
              <a:t>Digital Watermarking is use of a kind of marker convert embedded in a digital media such as audio, video or image which enables us to know the source or owner of the copyright. This technique is used for tracing copyright infringement in social media and knowing the genuineness of the notes in the banking system.</a:t>
            </a:r>
          </a:p>
        </p:txBody>
      </p:sp>
      <p:sp>
        <p:nvSpPr>
          <p:cNvPr id="3" name="Title 2">
            <a:extLst>
              <a:ext uri="{FF2B5EF4-FFF2-40B4-BE49-F238E27FC236}">
                <a16:creationId xmlns:a16="http://schemas.microsoft.com/office/drawing/2014/main" id="{E107A7E8-05AC-4BD0-BDCA-8CBF2E099842}"/>
              </a:ext>
            </a:extLst>
          </p:cNvPr>
          <p:cNvSpPr>
            <a:spLocks noGrp="1"/>
          </p:cNvSpPr>
          <p:nvPr>
            <p:ph type="ctrTitle"/>
          </p:nvPr>
        </p:nvSpPr>
        <p:spPr>
          <a:xfrm>
            <a:off x="618825" y="411675"/>
            <a:ext cx="5289056" cy="577800"/>
          </a:xfrm>
        </p:spPr>
        <p:txBody>
          <a:bodyPr/>
          <a:lstStyle/>
          <a:p>
            <a:r>
              <a:rPr lang="en-IN" dirty="0">
                <a:solidFill>
                  <a:srgbClr val="FF0000"/>
                </a:solidFill>
              </a:rPr>
              <a:t>What is Watermarking?</a:t>
            </a:r>
          </a:p>
        </p:txBody>
      </p:sp>
      <p:pic>
        <p:nvPicPr>
          <p:cNvPr id="5" name="Picture 4" descr="A building with trees in front of it&#10;&#10;Description automatically generated with low confidence">
            <a:extLst>
              <a:ext uri="{FF2B5EF4-FFF2-40B4-BE49-F238E27FC236}">
                <a16:creationId xmlns:a16="http://schemas.microsoft.com/office/drawing/2014/main" id="{2574CE4D-E3FF-4F13-8FA6-64B6C0AFD4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34743" y="1125205"/>
            <a:ext cx="2743200" cy="3098451"/>
          </a:xfrm>
          <a:prstGeom prst="rect">
            <a:avLst/>
          </a:prstGeom>
        </p:spPr>
      </p:pic>
    </p:spTree>
    <p:extLst>
      <p:ext uri="{BB962C8B-B14F-4D97-AF65-F5344CB8AC3E}">
        <p14:creationId xmlns:p14="http://schemas.microsoft.com/office/powerpoint/2010/main" val="527702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A6AA4-F7FD-490B-9780-1A7F14C2C704}"/>
              </a:ext>
            </a:extLst>
          </p:cNvPr>
          <p:cNvSpPr txBox="1">
            <a:spLocks/>
          </p:cNvSpPr>
          <p:nvPr/>
        </p:nvSpPr>
        <p:spPr>
          <a:xfrm>
            <a:off x="838200" y="1825625"/>
            <a:ext cx="6486427" cy="26238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dirty="0"/>
          </a:p>
        </p:txBody>
      </p:sp>
      <p:sp>
        <p:nvSpPr>
          <p:cNvPr id="5" name="TextBox 4">
            <a:extLst>
              <a:ext uri="{FF2B5EF4-FFF2-40B4-BE49-F238E27FC236}">
                <a16:creationId xmlns:a16="http://schemas.microsoft.com/office/drawing/2014/main" id="{A57D2B94-5873-48F8-B9C8-A748E673848B}"/>
              </a:ext>
            </a:extLst>
          </p:cNvPr>
          <p:cNvSpPr txBox="1"/>
          <p:nvPr/>
        </p:nvSpPr>
        <p:spPr>
          <a:xfrm>
            <a:off x="838200" y="1448365"/>
            <a:ext cx="7350919" cy="2246769"/>
          </a:xfrm>
          <a:prstGeom prst="rect">
            <a:avLst/>
          </a:prstGeom>
          <a:noFill/>
        </p:spPr>
        <p:txBody>
          <a:bodyPr wrap="square">
            <a:spAutoFit/>
          </a:bodyPr>
          <a:lstStyle/>
          <a:p>
            <a:pPr algn="ctr"/>
            <a:r>
              <a:rPr lang="en-IN" dirty="0">
                <a:solidFill>
                  <a:schemeClr val="tx2"/>
                </a:solidFill>
              </a:rPr>
              <a:t>Since the proposed technique is more secure than </a:t>
            </a:r>
            <a:r>
              <a:rPr lang="en-IN" dirty="0" err="1">
                <a:solidFill>
                  <a:schemeClr val="tx2"/>
                </a:solidFill>
              </a:rPr>
              <a:t>spartial</a:t>
            </a:r>
            <a:r>
              <a:rPr lang="en-IN" dirty="0">
                <a:solidFill>
                  <a:schemeClr val="tx2"/>
                </a:solidFill>
              </a:rPr>
              <a:t> technique, but it has some disadvantages. Firstly, it AES – 128 is not much secure in nature. Secondly, ECB mode used in AES -128 is least secure. Lastly, however </a:t>
            </a:r>
            <a:r>
              <a:rPr lang="en-IN" dirty="0" err="1">
                <a:solidFill>
                  <a:schemeClr val="tx2"/>
                </a:solidFill>
              </a:rPr>
              <a:t>dct</a:t>
            </a:r>
            <a:r>
              <a:rPr lang="en-IN" dirty="0">
                <a:solidFill>
                  <a:schemeClr val="tx2"/>
                </a:solidFill>
              </a:rPr>
              <a:t> is  computationally fast stores images with less distortion but some of the messages cannot be extracted properly due to the increase in the noise level above 0.32bpp. DCT also does not provide proper </a:t>
            </a:r>
            <a:r>
              <a:rPr lang="en-IN" dirty="0" err="1">
                <a:solidFill>
                  <a:schemeClr val="tx2"/>
                </a:solidFill>
              </a:rPr>
              <a:t>robostness</a:t>
            </a:r>
            <a:r>
              <a:rPr lang="en-IN" dirty="0">
                <a:solidFill>
                  <a:schemeClr val="tx2"/>
                </a:solidFill>
              </a:rPr>
              <a:t> to geometric attacks. To overcome the disadvantages, one can use DWT and DFT instead of DCT or they can use Genetic algorithms and Lossless Image Compression techniques for solving message extraction problem and one can use AES-256 with more secure modes such as CBC and EAX for enhancing the security. Researchers are still figuring out many ways for finding out highly secure image steganography methods.</a:t>
            </a:r>
          </a:p>
        </p:txBody>
      </p:sp>
    </p:spTree>
    <p:extLst>
      <p:ext uri="{BB962C8B-B14F-4D97-AF65-F5344CB8AC3E}">
        <p14:creationId xmlns:p14="http://schemas.microsoft.com/office/powerpoint/2010/main" val="124132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81E34-0255-907C-8D03-86754EBEA7C0}"/>
              </a:ext>
            </a:extLst>
          </p:cNvPr>
          <p:cNvSpPr txBox="1"/>
          <p:nvPr/>
        </p:nvSpPr>
        <p:spPr>
          <a:xfrm>
            <a:off x="765717" y="283127"/>
            <a:ext cx="7612566" cy="4770537"/>
          </a:xfrm>
          <a:prstGeom prst="rect">
            <a:avLst/>
          </a:prstGeom>
          <a:noFill/>
        </p:spPr>
        <p:txBody>
          <a:bodyPr wrap="square" rtlCol="0">
            <a:spAutoFit/>
          </a:bodyPr>
          <a:lstStyle/>
          <a:p>
            <a:pPr algn="just"/>
            <a:r>
              <a:rPr lang="en-IN" sz="2400" dirty="0">
                <a:solidFill>
                  <a:schemeClr val="bg1">
                    <a:lumMod val="95000"/>
                  </a:schemeClr>
                </a:solidFill>
              </a:rPr>
              <a:t>REFERENCES </a:t>
            </a:r>
          </a:p>
          <a:p>
            <a:pPr algn="just"/>
            <a:endParaRPr lang="en-IN" dirty="0">
              <a:solidFill>
                <a:schemeClr val="bg1">
                  <a:lumMod val="95000"/>
                </a:schemeClr>
              </a:solidFill>
            </a:endParaRPr>
          </a:p>
          <a:p>
            <a:pPr algn="just"/>
            <a:r>
              <a:rPr lang="en-IN" dirty="0">
                <a:solidFill>
                  <a:schemeClr val="bg1">
                    <a:lumMod val="95000"/>
                  </a:schemeClr>
                </a:solidFill>
              </a:rPr>
              <a:t>[1]. Akhtar, N.; Johri, P.; Khan, S., "Enhancing the Security and Quality of LSB Based Image Steganography," Computational Intelligence and Communication Networks (CICN), 2013 5th International Conference on , vol., no., pp.385,390, 27-29 Sept. 2013. based image Steganography," Recent Trends in Information Systems (</a:t>
            </a:r>
            <a:r>
              <a:rPr lang="en-IN" dirty="0" err="1">
                <a:solidFill>
                  <a:schemeClr val="bg1">
                    <a:lumMod val="95000"/>
                  </a:schemeClr>
                </a:solidFill>
              </a:rPr>
              <a:t>ReTIS</a:t>
            </a:r>
            <a:r>
              <a:rPr lang="en-IN" dirty="0">
                <a:solidFill>
                  <a:schemeClr val="bg1">
                    <a:lumMod val="95000"/>
                  </a:schemeClr>
                </a:solidFill>
              </a:rPr>
              <a:t>), 2011 International Conference on , vol., no., pp.214,217, 21-23 Dec. 2011.</a:t>
            </a:r>
          </a:p>
          <a:p>
            <a:pPr algn="just"/>
            <a:endParaRPr lang="en-IN" dirty="0">
              <a:solidFill>
                <a:schemeClr val="bg1">
                  <a:lumMod val="95000"/>
                </a:schemeClr>
              </a:solidFill>
            </a:endParaRPr>
          </a:p>
          <a:p>
            <a:pPr algn="just"/>
            <a:r>
              <a:rPr lang="en-IN" dirty="0">
                <a:solidFill>
                  <a:schemeClr val="bg1">
                    <a:lumMod val="95000"/>
                  </a:schemeClr>
                </a:solidFill>
              </a:rPr>
              <a:t>[2]. Andrew D. Ker (2010). "Steganalysis of LSB matching in grayscale images." Proceedings of the 2010 2nd International Conference on Signal Processing Systems (ICSPS), pp. V2-334-V2-337</a:t>
            </a:r>
          </a:p>
          <a:p>
            <a:pPr algn="just"/>
            <a:endParaRPr lang="en-IN" dirty="0">
              <a:solidFill>
                <a:schemeClr val="bg1">
                  <a:lumMod val="95000"/>
                </a:schemeClr>
              </a:solidFill>
            </a:endParaRPr>
          </a:p>
          <a:p>
            <a:pPr algn="just"/>
            <a:r>
              <a:rPr lang="en-IN" dirty="0">
                <a:solidFill>
                  <a:schemeClr val="bg1">
                    <a:lumMod val="95000"/>
                  </a:schemeClr>
                </a:solidFill>
              </a:rPr>
              <a:t>[3]. Bingwen Feng, </a:t>
            </a:r>
            <a:r>
              <a:rPr lang="en-IN" dirty="0" err="1">
                <a:solidFill>
                  <a:schemeClr val="bg1">
                    <a:lumMod val="95000"/>
                  </a:schemeClr>
                </a:solidFill>
              </a:rPr>
              <a:t>Jianwei</a:t>
            </a:r>
            <a:r>
              <a:rPr lang="en-IN" dirty="0">
                <a:solidFill>
                  <a:schemeClr val="bg1">
                    <a:lumMod val="95000"/>
                  </a:schemeClr>
                </a:solidFill>
              </a:rPr>
              <a:t> Liu, Xuan Kong, and </a:t>
            </a:r>
            <a:r>
              <a:rPr lang="en-IN" dirty="0" err="1">
                <a:solidFill>
                  <a:schemeClr val="bg1">
                    <a:lumMod val="95000"/>
                  </a:schemeClr>
                </a:solidFill>
              </a:rPr>
              <a:t>Zhangjie</a:t>
            </a:r>
            <a:r>
              <a:rPr lang="en-IN" dirty="0">
                <a:solidFill>
                  <a:schemeClr val="bg1">
                    <a:lumMod val="95000"/>
                  </a:schemeClr>
                </a:solidFill>
              </a:rPr>
              <a:t> Fu (2015). "Rotation, Complement and Mirroring Invariant Texture Patterns for Binary Image Steganography," Information Sciences, vol. 300, pp. 19-33.</a:t>
            </a:r>
          </a:p>
          <a:p>
            <a:pPr algn="just"/>
            <a:endParaRPr lang="en-IN" dirty="0">
              <a:solidFill>
                <a:schemeClr val="bg1">
                  <a:lumMod val="95000"/>
                </a:schemeClr>
              </a:solidFill>
            </a:endParaRPr>
          </a:p>
          <a:p>
            <a:pPr algn="just"/>
            <a:r>
              <a:rPr lang="en-IN" dirty="0">
                <a:solidFill>
                  <a:schemeClr val="bg1">
                    <a:lumMod val="95000"/>
                  </a:schemeClr>
                </a:solidFill>
              </a:rPr>
              <a:t>[4]. C.-C. Chang, C.-S. Tsai, and T.-S. Chen (2007). "A Novel Steganographic Method by Pixel-Value Modification," Proceedings of the IEEE International Conference on Multimedia and Expo (ICME), pp. 2038-2041.</a:t>
            </a:r>
          </a:p>
          <a:p>
            <a:pPr algn="just"/>
            <a:endParaRPr lang="en-IN" dirty="0">
              <a:solidFill>
                <a:schemeClr val="bg1">
                  <a:lumMod val="95000"/>
                </a:schemeClr>
              </a:solidFill>
            </a:endParaRPr>
          </a:p>
          <a:p>
            <a:pPr algn="just"/>
            <a:endParaRPr lang="en-IN" dirty="0">
              <a:solidFill>
                <a:schemeClr val="bg1">
                  <a:lumMod val="95000"/>
                </a:schemeClr>
              </a:solidFill>
            </a:endParaRPr>
          </a:p>
        </p:txBody>
      </p:sp>
    </p:spTree>
    <p:extLst>
      <p:ext uri="{BB962C8B-B14F-4D97-AF65-F5344CB8AC3E}">
        <p14:creationId xmlns:p14="http://schemas.microsoft.com/office/powerpoint/2010/main" val="2551624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81E34-0255-907C-8D03-86754EBEA7C0}"/>
              </a:ext>
            </a:extLst>
          </p:cNvPr>
          <p:cNvSpPr txBox="1"/>
          <p:nvPr/>
        </p:nvSpPr>
        <p:spPr>
          <a:xfrm>
            <a:off x="765717" y="565067"/>
            <a:ext cx="7612566" cy="4401205"/>
          </a:xfrm>
          <a:prstGeom prst="rect">
            <a:avLst/>
          </a:prstGeom>
          <a:noFill/>
        </p:spPr>
        <p:txBody>
          <a:bodyPr wrap="square" rtlCol="0">
            <a:spAutoFit/>
          </a:bodyPr>
          <a:lstStyle/>
          <a:p>
            <a:pPr algn="just"/>
            <a:r>
              <a:rPr lang="en-IN" dirty="0">
                <a:solidFill>
                  <a:schemeClr val="bg1"/>
                </a:solidFill>
              </a:rPr>
              <a:t>[5]. Da-Chun Wu, Ming-Shing Hsieh, Chin-Feng Lee, and Ya-Fen Chang (2013). "A differencing steganographic method with a range table and no distortion compensation," Journal of Visual Communication and Image Representation, vol. 24, pp. 792-800.</a:t>
            </a:r>
          </a:p>
          <a:p>
            <a:pPr algn="just"/>
            <a:endParaRPr lang="en-IN" dirty="0">
              <a:solidFill>
                <a:schemeClr val="bg1"/>
              </a:solidFill>
            </a:endParaRPr>
          </a:p>
          <a:p>
            <a:pPr algn="just"/>
            <a:r>
              <a:rPr lang="en-IN" dirty="0">
                <a:solidFill>
                  <a:schemeClr val="bg1"/>
                </a:solidFill>
              </a:rPr>
              <a:t>[6]. R. Das, S. Sarkar, and S. Nandi (2012). "A novel approach for image steganography using Huffman encoding technique," International Journal of Computer Applications, vol. 55, no. 16, pp. 29-34.</a:t>
            </a:r>
          </a:p>
          <a:p>
            <a:pPr algn="just"/>
            <a:endParaRPr lang="en-IN" dirty="0">
              <a:solidFill>
                <a:schemeClr val="bg1"/>
              </a:solidFill>
            </a:endParaRPr>
          </a:p>
          <a:p>
            <a:pPr algn="just"/>
            <a:r>
              <a:rPr lang="en-IN" dirty="0">
                <a:solidFill>
                  <a:schemeClr val="bg1"/>
                </a:solidFill>
              </a:rPr>
              <a:t>[7]. Della Baby, P. V. Sridevi, and K. Rajesh (2015). "A novel DWT based image securing method using steganography," International Journal of Advanced Research in Computer Science and Software Engineering, vol. 5, no. 9, pp. 858-864.</a:t>
            </a:r>
          </a:p>
          <a:p>
            <a:pPr algn="just"/>
            <a:endParaRPr lang="en-IN" dirty="0">
              <a:solidFill>
                <a:schemeClr val="bg1"/>
              </a:solidFill>
            </a:endParaRPr>
          </a:p>
          <a:p>
            <a:pPr algn="just"/>
            <a:r>
              <a:rPr lang="en-IN" dirty="0">
                <a:solidFill>
                  <a:schemeClr val="bg1"/>
                </a:solidFill>
              </a:rPr>
              <a:t>[8]. </a:t>
            </a:r>
            <a:r>
              <a:rPr lang="en-IN" dirty="0" err="1">
                <a:solidFill>
                  <a:schemeClr val="bg1"/>
                </a:solidFill>
              </a:rPr>
              <a:t>Dagar</a:t>
            </a:r>
            <a:r>
              <a:rPr lang="en-IN" dirty="0">
                <a:solidFill>
                  <a:schemeClr val="bg1"/>
                </a:solidFill>
              </a:rPr>
              <a:t>, E., &amp; </a:t>
            </a:r>
            <a:r>
              <a:rPr lang="en-IN" dirty="0" err="1">
                <a:solidFill>
                  <a:schemeClr val="bg1"/>
                </a:solidFill>
              </a:rPr>
              <a:t>Dagar</a:t>
            </a:r>
            <a:r>
              <a:rPr lang="en-IN" dirty="0">
                <a:solidFill>
                  <a:schemeClr val="bg1"/>
                </a:solidFill>
              </a:rPr>
              <a:t>, S. (2013). A novel approach for </a:t>
            </a:r>
            <a:r>
              <a:rPr lang="en-IN" dirty="0" err="1">
                <a:solidFill>
                  <a:schemeClr val="bg1"/>
                </a:solidFill>
              </a:rPr>
              <a:t>color</a:t>
            </a:r>
            <a:r>
              <a:rPr lang="en-IN" dirty="0">
                <a:solidFill>
                  <a:schemeClr val="bg1"/>
                </a:solidFill>
              </a:rPr>
              <a:t> image steganography based on X-box mapping. International Journal of Advanced Research in Computer Science, 4(5), 213-216.</a:t>
            </a:r>
          </a:p>
          <a:p>
            <a:pPr algn="just"/>
            <a:endParaRPr lang="en-IN" dirty="0">
              <a:solidFill>
                <a:schemeClr val="bg1"/>
              </a:solidFill>
            </a:endParaRPr>
          </a:p>
          <a:p>
            <a:pPr algn="just"/>
            <a:r>
              <a:rPr lang="en-IN" dirty="0">
                <a:solidFill>
                  <a:schemeClr val="bg1"/>
                </a:solidFill>
              </a:rPr>
              <a:t>[9]. G. Prashanti, N. Sudhakar, and P. Rajesh Kumar, "A survey on recent achievements of LSB based image steganography," International Journal of Advanced Research in Computer Science and Software Engineering, vol. 5, no. 8, pp. 764-769, 2015.</a:t>
            </a:r>
          </a:p>
          <a:p>
            <a:pPr algn="just"/>
            <a:endParaRPr lang="en-IN" dirty="0">
              <a:solidFill>
                <a:schemeClr val="bg1"/>
              </a:solidFill>
            </a:endParaRPr>
          </a:p>
        </p:txBody>
      </p:sp>
    </p:spTree>
    <p:extLst>
      <p:ext uri="{BB962C8B-B14F-4D97-AF65-F5344CB8AC3E}">
        <p14:creationId xmlns:p14="http://schemas.microsoft.com/office/powerpoint/2010/main" val="383795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81E34-0255-907C-8D03-86754EBEA7C0}"/>
              </a:ext>
            </a:extLst>
          </p:cNvPr>
          <p:cNvSpPr txBox="1"/>
          <p:nvPr/>
        </p:nvSpPr>
        <p:spPr>
          <a:xfrm>
            <a:off x="765717" y="565067"/>
            <a:ext cx="7612566" cy="4616648"/>
          </a:xfrm>
          <a:prstGeom prst="rect">
            <a:avLst/>
          </a:prstGeom>
          <a:noFill/>
        </p:spPr>
        <p:txBody>
          <a:bodyPr wrap="square" rtlCol="0">
            <a:spAutoFit/>
          </a:bodyPr>
          <a:lstStyle/>
          <a:p>
            <a:pPr algn="just"/>
            <a:r>
              <a:rPr lang="en-IN" dirty="0">
                <a:solidFill>
                  <a:schemeClr val="bg1"/>
                </a:solidFill>
              </a:rPr>
              <a:t>[10]. </a:t>
            </a:r>
            <a:r>
              <a:rPr lang="en-IN" dirty="0" err="1">
                <a:solidFill>
                  <a:schemeClr val="bg1"/>
                </a:solidFill>
              </a:rPr>
              <a:t>Hemalatha</a:t>
            </a:r>
            <a:r>
              <a:rPr lang="en-IN" dirty="0">
                <a:solidFill>
                  <a:schemeClr val="bg1"/>
                </a:solidFill>
              </a:rPr>
              <a:t>, S.; Acharya, U.D.; Renuka, A.; Kamath, P.R., "A secure image steganography technique using Integer Wavelet Transform," Information and Communication Technologies (WICT), 2012 World Congress on , vol., no., pp.755,758, Oct. 30 2012-Nov. 2 2012.</a:t>
            </a:r>
          </a:p>
          <a:p>
            <a:pPr algn="just"/>
            <a:endParaRPr lang="en-IN" dirty="0">
              <a:solidFill>
                <a:schemeClr val="bg1"/>
              </a:solidFill>
            </a:endParaRPr>
          </a:p>
          <a:p>
            <a:pPr algn="just"/>
            <a:r>
              <a:rPr lang="en-IN" dirty="0">
                <a:solidFill>
                  <a:schemeClr val="bg1"/>
                </a:solidFill>
              </a:rPr>
              <a:t>[11]. </a:t>
            </a:r>
            <a:r>
              <a:rPr lang="en-IN" dirty="0" err="1">
                <a:solidFill>
                  <a:schemeClr val="bg1"/>
                </a:solidFill>
              </a:rPr>
              <a:t>Huaiqing</a:t>
            </a:r>
            <a:r>
              <a:rPr lang="en-IN" dirty="0">
                <a:solidFill>
                  <a:schemeClr val="bg1"/>
                </a:solidFill>
              </a:rPr>
              <a:t> Wang, </a:t>
            </a:r>
            <a:r>
              <a:rPr lang="en-IN" dirty="0" err="1">
                <a:solidFill>
                  <a:schemeClr val="bg1"/>
                </a:solidFill>
              </a:rPr>
              <a:t>Qingzhong</a:t>
            </a:r>
            <a:r>
              <a:rPr lang="en-IN" dirty="0">
                <a:solidFill>
                  <a:schemeClr val="bg1"/>
                </a:solidFill>
              </a:rPr>
              <a:t> Liu, </a:t>
            </a:r>
            <a:r>
              <a:rPr lang="en-IN" dirty="0" err="1">
                <a:solidFill>
                  <a:schemeClr val="bg1"/>
                </a:solidFill>
              </a:rPr>
              <a:t>Zhenxing</a:t>
            </a:r>
            <a:r>
              <a:rPr lang="en-IN" dirty="0">
                <a:solidFill>
                  <a:schemeClr val="bg1"/>
                </a:solidFill>
              </a:rPr>
              <a:t> Qian, and Jingjing Liu. (2014). A survey on steganography and steganalysis. Journal of Information Hiding and Multimedia Signal Processing, 5(3), 443-452.</a:t>
            </a:r>
          </a:p>
          <a:p>
            <a:pPr algn="just"/>
            <a:endParaRPr lang="en-IN" dirty="0">
              <a:solidFill>
                <a:schemeClr val="bg1"/>
              </a:solidFill>
            </a:endParaRPr>
          </a:p>
          <a:p>
            <a:pPr algn="just"/>
            <a:r>
              <a:rPr lang="en-IN" dirty="0">
                <a:solidFill>
                  <a:schemeClr val="bg1"/>
                </a:solidFill>
              </a:rPr>
              <a:t>[12]. Jessica </a:t>
            </a:r>
            <a:r>
              <a:rPr lang="en-IN" dirty="0" err="1">
                <a:solidFill>
                  <a:schemeClr val="bg1"/>
                </a:solidFill>
              </a:rPr>
              <a:t>Fridrich</a:t>
            </a:r>
            <a:r>
              <a:rPr lang="en-IN" dirty="0">
                <a:solidFill>
                  <a:schemeClr val="bg1"/>
                </a:solidFill>
              </a:rPr>
              <a:t>, Miroslav </a:t>
            </a:r>
            <a:r>
              <a:rPr lang="en-IN" dirty="0" err="1">
                <a:solidFill>
                  <a:schemeClr val="bg1"/>
                </a:solidFill>
              </a:rPr>
              <a:t>Goljan</a:t>
            </a:r>
            <a:r>
              <a:rPr lang="en-IN" dirty="0">
                <a:solidFill>
                  <a:schemeClr val="bg1"/>
                </a:solidFill>
              </a:rPr>
              <a:t>, </a:t>
            </a:r>
            <a:r>
              <a:rPr lang="en-IN" dirty="0" err="1">
                <a:solidFill>
                  <a:schemeClr val="bg1"/>
                </a:solidFill>
              </a:rPr>
              <a:t>Dorin</a:t>
            </a:r>
            <a:r>
              <a:rPr lang="en-IN" dirty="0">
                <a:solidFill>
                  <a:schemeClr val="bg1"/>
                </a:solidFill>
              </a:rPr>
              <a:t> </a:t>
            </a:r>
            <a:r>
              <a:rPr lang="en-IN" dirty="0" err="1">
                <a:solidFill>
                  <a:schemeClr val="bg1"/>
                </a:solidFill>
              </a:rPr>
              <a:t>Hogea</a:t>
            </a:r>
            <a:r>
              <a:rPr lang="en-IN" dirty="0">
                <a:solidFill>
                  <a:schemeClr val="bg1"/>
                </a:solidFill>
              </a:rPr>
              <a:t>, "Estimation of secret message length in LSB steganography in spatial domain", Proceedings of the 2012 IEEE International Workshop on Information Forensics and Security (WIFS), 2012, pp. 59-64.</a:t>
            </a:r>
          </a:p>
          <a:p>
            <a:pPr algn="just"/>
            <a:endParaRPr lang="en-IN" dirty="0">
              <a:solidFill>
                <a:schemeClr val="bg1"/>
              </a:solidFill>
            </a:endParaRPr>
          </a:p>
          <a:p>
            <a:pPr algn="just"/>
            <a:r>
              <a:rPr lang="en-IN" dirty="0">
                <a:solidFill>
                  <a:schemeClr val="bg1"/>
                </a:solidFill>
              </a:rPr>
              <a:t>[13]. Johnson, N. F., </a:t>
            </a:r>
            <a:r>
              <a:rPr lang="en-IN" dirty="0" err="1">
                <a:solidFill>
                  <a:schemeClr val="bg1"/>
                </a:solidFill>
              </a:rPr>
              <a:t>Jajodia</a:t>
            </a:r>
            <a:r>
              <a:rPr lang="en-IN" dirty="0">
                <a:solidFill>
                  <a:schemeClr val="bg1"/>
                </a:solidFill>
              </a:rPr>
              <a:t>, S., &amp; </a:t>
            </a:r>
            <a:r>
              <a:rPr lang="en-IN" dirty="0" err="1">
                <a:solidFill>
                  <a:schemeClr val="bg1"/>
                </a:solidFill>
              </a:rPr>
              <a:t>Stavrou</a:t>
            </a:r>
            <a:r>
              <a:rPr lang="en-IN" dirty="0">
                <a:solidFill>
                  <a:schemeClr val="bg1"/>
                </a:solidFill>
              </a:rPr>
              <a:t>, A. (2002). Exploring steganography: seeing the unseen. IEEE computer graphics and applications, 22(4), 26-34.</a:t>
            </a:r>
          </a:p>
          <a:p>
            <a:pPr algn="just"/>
            <a:endParaRPr lang="en-IN" dirty="0">
              <a:solidFill>
                <a:schemeClr val="bg1"/>
              </a:solidFill>
            </a:endParaRPr>
          </a:p>
          <a:p>
            <a:pPr algn="just"/>
            <a:r>
              <a:rPr lang="en-IN" dirty="0">
                <a:solidFill>
                  <a:schemeClr val="bg1"/>
                </a:solidFill>
              </a:rPr>
              <a:t>[14]. </a:t>
            </a:r>
            <a:r>
              <a:rPr lang="en-IN" dirty="0" err="1">
                <a:solidFill>
                  <a:schemeClr val="bg1"/>
                </a:solidFill>
              </a:rPr>
              <a:t>Qazanfari</a:t>
            </a:r>
            <a:r>
              <a:rPr lang="en-IN" dirty="0">
                <a:solidFill>
                  <a:schemeClr val="bg1"/>
                </a:solidFill>
              </a:rPr>
              <a:t>, K., Mohammadi, M., &amp; </a:t>
            </a:r>
            <a:r>
              <a:rPr lang="en-IN" dirty="0" err="1">
                <a:solidFill>
                  <a:schemeClr val="bg1"/>
                </a:solidFill>
              </a:rPr>
              <a:t>Boroumand</a:t>
            </a:r>
            <a:r>
              <a:rPr lang="en-IN" dirty="0">
                <a:solidFill>
                  <a:schemeClr val="bg1"/>
                </a:solidFill>
              </a:rPr>
              <a:t>, L. (2014). A novel improved LSB++ approach for image steganography. Journal of Electronic Imaging, 23(1), 013024. </a:t>
            </a:r>
            <a:r>
              <a:rPr lang="en-IN" dirty="0" err="1">
                <a:solidFill>
                  <a:schemeClr val="bg1"/>
                </a:solidFill>
              </a:rPr>
              <a:t>doi</a:t>
            </a:r>
            <a:r>
              <a:rPr lang="en-IN" dirty="0">
                <a:solidFill>
                  <a:schemeClr val="bg1"/>
                </a:solidFill>
              </a:rPr>
              <a:t>: 10.1117/1.JEI.23.1.013024</a:t>
            </a:r>
          </a:p>
          <a:p>
            <a:pPr algn="just"/>
            <a:endParaRPr lang="en-IN" dirty="0">
              <a:solidFill>
                <a:schemeClr val="bg1"/>
              </a:solidFill>
            </a:endParaRPr>
          </a:p>
          <a:p>
            <a:pPr algn="just"/>
            <a:endParaRPr lang="en-IN" dirty="0">
              <a:solidFill>
                <a:schemeClr val="bg1"/>
              </a:solidFill>
            </a:endParaRPr>
          </a:p>
        </p:txBody>
      </p:sp>
    </p:spTree>
    <p:extLst>
      <p:ext uri="{BB962C8B-B14F-4D97-AF65-F5344CB8AC3E}">
        <p14:creationId xmlns:p14="http://schemas.microsoft.com/office/powerpoint/2010/main" val="2202312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1974964" y="1307197"/>
            <a:ext cx="3823200" cy="1121400"/>
          </a:xfrm>
          <a:prstGeom prst="rect">
            <a:avLst/>
          </a:prstGeom>
          <a:solidFill>
            <a:srgbClr val="002845"/>
          </a:solidFill>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22F02FB-8F44-48DC-A15E-70C9B72C2121}"/>
              </a:ext>
            </a:extLst>
          </p:cNvPr>
          <p:cNvSpPr txBox="1"/>
          <p:nvPr/>
        </p:nvSpPr>
        <p:spPr>
          <a:xfrm>
            <a:off x="2474758" y="3675147"/>
            <a:ext cx="3823200" cy="923330"/>
          </a:xfrm>
          <a:prstGeom prst="rect">
            <a:avLst/>
          </a:prstGeom>
          <a:solidFill>
            <a:srgbClr val="002845"/>
          </a:solidFill>
        </p:spPr>
        <p:txBody>
          <a:bodyPr wrap="square" rtlCol="0">
            <a:spAutoFit/>
          </a:bodyPr>
          <a:lstStyle/>
          <a:p>
            <a:pPr algn="ctr"/>
            <a:r>
              <a:rPr lang="en-IN" sz="1800" dirty="0">
                <a:solidFill>
                  <a:schemeClr val="bg1"/>
                </a:solidFill>
              </a:rPr>
              <a:t>By: </a:t>
            </a:r>
            <a:r>
              <a:rPr lang="en-IN" sz="1800" dirty="0" err="1">
                <a:solidFill>
                  <a:schemeClr val="bg1"/>
                </a:solidFill>
              </a:rPr>
              <a:t>Rancheni</a:t>
            </a:r>
            <a:r>
              <a:rPr lang="en-IN" sz="1800" dirty="0">
                <a:solidFill>
                  <a:schemeClr val="bg1"/>
                </a:solidFill>
              </a:rPr>
              <a:t> SR </a:t>
            </a:r>
          </a:p>
          <a:p>
            <a:pPr algn="ctr"/>
            <a:r>
              <a:rPr lang="en-IN" sz="1800" dirty="0">
                <a:solidFill>
                  <a:schemeClr val="bg1"/>
                </a:solidFill>
              </a:rPr>
              <a:t>&amp;</a:t>
            </a:r>
          </a:p>
          <a:p>
            <a:pPr algn="ctr"/>
            <a:r>
              <a:rPr lang="en-IN" sz="1800" dirty="0">
                <a:solidFill>
                  <a:schemeClr val="bg1"/>
                </a:solidFill>
              </a:rPr>
              <a:t>       </a:t>
            </a:r>
            <a:r>
              <a:rPr lang="en-IN" sz="1800" dirty="0" err="1">
                <a:solidFill>
                  <a:schemeClr val="bg1"/>
                </a:solidFill>
              </a:rPr>
              <a:t>Sushmitha</a:t>
            </a:r>
            <a:r>
              <a:rPr lang="en-IN" sz="1800" dirty="0">
                <a:solidFill>
                  <a:schemeClr val="bg1"/>
                </a:solidFill>
              </a:rPr>
              <a:t> CN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887A8-B2DA-4F6D-B0D0-49E37AD3429E}"/>
              </a:ext>
            </a:extLst>
          </p:cNvPr>
          <p:cNvSpPr>
            <a:spLocks noGrp="1"/>
          </p:cNvSpPr>
          <p:nvPr>
            <p:ph type="ctrTitle"/>
          </p:nvPr>
        </p:nvSpPr>
        <p:spPr>
          <a:xfrm>
            <a:off x="618825" y="411675"/>
            <a:ext cx="3858832" cy="577800"/>
          </a:xfrm>
        </p:spPr>
        <p:txBody>
          <a:bodyPr/>
          <a:lstStyle/>
          <a:p>
            <a:r>
              <a:rPr lang="en-IN" dirty="0"/>
              <a:t>Types of Watermarks</a:t>
            </a:r>
          </a:p>
        </p:txBody>
      </p:sp>
      <p:graphicFrame>
        <p:nvGraphicFramePr>
          <p:cNvPr id="6" name="Diagram 5">
            <a:extLst>
              <a:ext uri="{FF2B5EF4-FFF2-40B4-BE49-F238E27FC236}">
                <a16:creationId xmlns:a16="http://schemas.microsoft.com/office/drawing/2014/main" id="{4BB9802F-2C20-4883-8680-E837A9816B05}"/>
              </a:ext>
            </a:extLst>
          </p:cNvPr>
          <p:cNvGraphicFramePr/>
          <p:nvPr>
            <p:extLst>
              <p:ext uri="{D42A27DB-BD31-4B8C-83A1-F6EECF244321}">
                <p14:modId xmlns:p14="http://schemas.microsoft.com/office/powerpoint/2010/main" val="1233472145"/>
              </p:ext>
            </p:extLst>
          </p:nvPr>
        </p:nvGraphicFramePr>
        <p:xfrm>
          <a:off x="713168" y="1150142"/>
          <a:ext cx="6096000" cy="349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42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5B10-5081-4F26-9627-9128B97435D4}"/>
              </a:ext>
            </a:extLst>
          </p:cNvPr>
          <p:cNvSpPr>
            <a:spLocks noGrp="1"/>
          </p:cNvSpPr>
          <p:nvPr>
            <p:ph type="ctrTitle"/>
          </p:nvPr>
        </p:nvSpPr>
        <p:spPr>
          <a:xfrm>
            <a:off x="738747" y="1382039"/>
            <a:ext cx="3500790" cy="585735"/>
          </a:xfrm>
          <a:ln>
            <a:solidFill>
              <a:schemeClr val="tx1"/>
            </a:solidFill>
          </a:ln>
        </p:spPr>
        <p:txBody>
          <a:bodyPr/>
          <a:lstStyle/>
          <a:p>
            <a:pPr algn="l"/>
            <a:r>
              <a:rPr lang="en-IN" sz="3600" dirty="0">
                <a:solidFill>
                  <a:schemeClr val="accent2">
                    <a:lumMod val="75000"/>
                  </a:schemeClr>
                </a:solidFill>
              </a:rPr>
              <a:t>Literature Review</a:t>
            </a:r>
          </a:p>
        </p:txBody>
      </p:sp>
      <p:pic>
        <p:nvPicPr>
          <p:cNvPr id="11" name="Picture 10" descr="A bird flying in the air&#10;&#10;Description automatically generated with medium confidence">
            <a:extLst>
              <a:ext uri="{FF2B5EF4-FFF2-40B4-BE49-F238E27FC236}">
                <a16:creationId xmlns:a16="http://schemas.microsoft.com/office/drawing/2014/main" id="{184CE19B-9AEA-481B-8CBB-BB5185B175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25967" y="409854"/>
            <a:ext cx="2079286" cy="1645888"/>
          </a:xfrm>
          <a:prstGeom prst="rect">
            <a:avLst/>
          </a:prstGeom>
        </p:spPr>
      </p:pic>
      <p:pic>
        <p:nvPicPr>
          <p:cNvPr id="16" name="Picture 15" descr="A pile of red and yellow leaves&#10;&#10;Description automatically generated with medium confidence">
            <a:extLst>
              <a:ext uri="{FF2B5EF4-FFF2-40B4-BE49-F238E27FC236}">
                <a16:creationId xmlns:a16="http://schemas.microsoft.com/office/drawing/2014/main" id="{ED60D4E5-8173-4DD0-9F33-C836302249B4}"/>
              </a:ext>
            </a:extLst>
          </p:cNvPr>
          <p:cNvPicPr>
            <a:picLocks noChangeAspect="1"/>
          </p:cNvPicPr>
          <p:nvPr/>
        </p:nvPicPr>
        <p:blipFill>
          <a:blip r:embed="rId4"/>
          <a:stretch>
            <a:fillRect/>
          </a:stretch>
        </p:blipFill>
        <p:spPr>
          <a:xfrm>
            <a:off x="6490273" y="2571749"/>
            <a:ext cx="2079286" cy="1717222"/>
          </a:xfrm>
          <a:prstGeom prst="rect">
            <a:avLst/>
          </a:prstGeom>
        </p:spPr>
      </p:pic>
      <p:sp>
        <p:nvSpPr>
          <p:cNvPr id="3" name="TextBox 2">
            <a:extLst>
              <a:ext uri="{FF2B5EF4-FFF2-40B4-BE49-F238E27FC236}">
                <a16:creationId xmlns:a16="http://schemas.microsoft.com/office/drawing/2014/main" id="{1E5E9884-AEF2-4E13-A1DE-C4B82CB8D215}"/>
              </a:ext>
            </a:extLst>
          </p:cNvPr>
          <p:cNvSpPr txBox="1"/>
          <p:nvPr/>
        </p:nvSpPr>
        <p:spPr>
          <a:xfrm>
            <a:off x="784926" y="2217774"/>
            <a:ext cx="3850481" cy="1938992"/>
          </a:xfrm>
          <a:prstGeom prst="rect">
            <a:avLst/>
          </a:prstGeom>
          <a:noFill/>
        </p:spPr>
        <p:txBody>
          <a:bodyPr wrap="square" rtlCol="0">
            <a:spAutoFit/>
          </a:bodyPr>
          <a:lstStyle/>
          <a:p>
            <a:pPr marL="342900" indent="-342900">
              <a:buClr>
                <a:schemeClr val="accent2">
                  <a:lumMod val="60000"/>
                  <a:lumOff val="40000"/>
                </a:schemeClr>
              </a:buClr>
              <a:buFont typeface="Wingdings" panose="05000000000000000000" pitchFamily="2" charset="2"/>
              <a:buChar char="Ø"/>
            </a:pPr>
            <a:r>
              <a:rPr lang="en-IN" sz="2000" dirty="0">
                <a:solidFill>
                  <a:schemeClr val="accent2">
                    <a:lumMod val="60000"/>
                    <a:lumOff val="40000"/>
                  </a:schemeClr>
                </a:solidFill>
              </a:rPr>
              <a:t>Steganography</a:t>
            </a:r>
          </a:p>
          <a:p>
            <a:pPr marL="342900" indent="-342900">
              <a:buClr>
                <a:schemeClr val="accent2">
                  <a:lumMod val="60000"/>
                  <a:lumOff val="40000"/>
                </a:schemeClr>
              </a:buClr>
              <a:buFont typeface="Wingdings" panose="05000000000000000000" pitchFamily="2" charset="2"/>
              <a:buChar char="Ø"/>
            </a:pPr>
            <a:endParaRPr lang="en-IN" sz="2000" dirty="0">
              <a:solidFill>
                <a:schemeClr val="accent2">
                  <a:lumMod val="60000"/>
                  <a:lumOff val="40000"/>
                </a:schemeClr>
              </a:solidFill>
            </a:endParaRPr>
          </a:p>
          <a:p>
            <a:pPr marL="342900" indent="-342900">
              <a:buClr>
                <a:schemeClr val="accent2">
                  <a:lumMod val="60000"/>
                  <a:lumOff val="40000"/>
                </a:schemeClr>
              </a:buClr>
              <a:buFont typeface="Wingdings" panose="05000000000000000000" pitchFamily="2" charset="2"/>
              <a:buChar char="Ø"/>
            </a:pPr>
            <a:r>
              <a:rPr lang="en-IN" sz="2000" dirty="0">
                <a:solidFill>
                  <a:schemeClr val="accent2">
                    <a:lumMod val="60000"/>
                    <a:lumOff val="40000"/>
                  </a:schemeClr>
                </a:solidFill>
              </a:rPr>
              <a:t>Discrete Cosine Transform</a:t>
            </a:r>
          </a:p>
          <a:p>
            <a:pPr marL="342900" indent="-342900">
              <a:buClr>
                <a:schemeClr val="accent2">
                  <a:lumMod val="60000"/>
                  <a:lumOff val="40000"/>
                </a:schemeClr>
              </a:buClr>
              <a:buFont typeface="Wingdings" panose="05000000000000000000" pitchFamily="2" charset="2"/>
              <a:buChar char="Ø"/>
            </a:pPr>
            <a:endParaRPr lang="en-IN" sz="2000" dirty="0">
              <a:solidFill>
                <a:schemeClr val="accent2">
                  <a:lumMod val="60000"/>
                  <a:lumOff val="40000"/>
                </a:schemeClr>
              </a:solidFill>
            </a:endParaRPr>
          </a:p>
          <a:p>
            <a:pPr marL="342900" indent="-342900">
              <a:buClr>
                <a:schemeClr val="accent2">
                  <a:lumMod val="60000"/>
                  <a:lumOff val="40000"/>
                </a:schemeClr>
              </a:buClr>
              <a:buFont typeface="Wingdings" panose="05000000000000000000" pitchFamily="2" charset="2"/>
              <a:buChar char="Ø"/>
            </a:pPr>
            <a:r>
              <a:rPr lang="en-IN" sz="2000" dirty="0">
                <a:solidFill>
                  <a:schemeClr val="accent2">
                    <a:lumMod val="60000"/>
                    <a:lumOff val="40000"/>
                  </a:schemeClr>
                </a:solidFill>
              </a:rPr>
              <a:t>AES – 128 Encryption System</a:t>
            </a:r>
          </a:p>
        </p:txBody>
      </p:sp>
      <p:pic>
        <p:nvPicPr>
          <p:cNvPr id="4" name="Picture 3">
            <a:extLst>
              <a:ext uri="{FF2B5EF4-FFF2-40B4-BE49-F238E27FC236}">
                <a16:creationId xmlns:a16="http://schemas.microsoft.com/office/drawing/2014/main" id="{2D8AB85B-BD35-8823-5269-37E0E6312203}"/>
              </a:ext>
            </a:extLst>
          </p:cNvPr>
          <p:cNvPicPr>
            <a:picLocks noChangeAspect="1"/>
          </p:cNvPicPr>
          <p:nvPr/>
        </p:nvPicPr>
        <p:blipFill>
          <a:blip r:embed="rId5"/>
          <a:stretch>
            <a:fillRect/>
          </a:stretch>
        </p:blipFill>
        <p:spPr>
          <a:xfrm>
            <a:off x="5198358" y="1595141"/>
            <a:ext cx="2255218" cy="1953215"/>
          </a:xfrm>
          <a:prstGeom prst="rect">
            <a:avLst/>
          </a:prstGeom>
        </p:spPr>
      </p:pic>
    </p:spTree>
    <p:extLst>
      <p:ext uri="{BB962C8B-B14F-4D97-AF65-F5344CB8AC3E}">
        <p14:creationId xmlns:p14="http://schemas.microsoft.com/office/powerpoint/2010/main" val="180327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B716D-5F48-4772-8A0D-3D0283F0CBD8}"/>
              </a:ext>
            </a:extLst>
          </p:cNvPr>
          <p:cNvSpPr>
            <a:spLocks noGrp="1"/>
          </p:cNvSpPr>
          <p:nvPr>
            <p:ph type="body" idx="1"/>
          </p:nvPr>
        </p:nvSpPr>
        <p:spPr>
          <a:xfrm>
            <a:off x="618824" y="1211060"/>
            <a:ext cx="4253213" cy="2882309"/>
          </a:xfrm>
        </p:spPr>
        <p:txBody>
          <a:bodyPr/>
          <a:lstStyle/>
          <a:p>
            <a:pPr marL="114300" indent="0" algn="just">
              <a:buNone/>
            </a:pPr>
            <a:r>
              <a:rPr lang="en-IN" dirty="0"/>
              <a:t>Image Steganography is the process of hiding information which can be text, image or video inside a cover image. The secret information is hidden in a way that it not visible to the human eyes. The image selected for this purpose is called the cover image and the image obtained after steganography is called the </a:t>
            </a:r>
            <a:r>
              <a:rPr lang="en-IN" dirty="0" err="1"/>
              <a:t>stego</a:t>
            </a:r>
            <a:r>
              <a:rPr lang="en-IN" dirty="0"/>
              <a:t> image. </a:t>
            </a:r>
          </a:p>
        </p:txBody>
      </p:sp>
      <p:sp>
        <p:nvSpPr>
          <p:cNvPr id="3" name="Title 2">
            <a:extLst>
              <a:ext uri="{FF2B5EF4-FFF2-40B4-BE49-F238E27FC236}">
                <a16:creationId xmlns:a16="http://schemas.microsoft.com/office/drawing/2014/main" id="{1B10AB77-E3A7-4A37-B4E9-CFA7BAF05F9F}"/>
              </a:ext>
            </a:extLst>
          </p:cNvPr>
          <p:cNvSpPr>
            <a:spLocks noGrp="1"/>
          </p:cNvSpPr>
          <p:nvPr>
            <p:ph type="ctrTitle"/>
          </p:nvPr>
        </p:nvSpPr>
        <p:spPr>
          <a:xfrm>
            <a:off x="618825" y="371475"/>
            <a:ext cx="4996164" cy="707230"/>
          </a:xfrm>
        </p:spPr>
        <p:txBody>
          <a:bodyPr/>
          <a:lstStyle/>
          <a:p>
            <a:r>
              <a:rPr lang="en-IN" dirty="0"/>
              <a:t>What is Image Steganography?</a:t>
            </a:r>
          </a:p>
        </p:txBody>
      </p:sp>
      <p:pic>
        <p:nvPicPr>
          <p:cNvPr id="5" name="Picture 4">
            <a:extLst>
              <a:ext uri="{FF2B5EF4-FFF2-40B4-BE49-F238E27FC236}">
                <a16:creationId xmlns:a16="http://schemas.microsoft.com/office/drawing/2014/main" id="{D9FB7ECB-D910-4756-BB92-494D7425B2F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9231" y="1330621"/>
            <a:ext cx="2564606" cy="2482258"/>
          </a:xfrm>
          <a:prstGeom prst="rect">
            <a:avLst/>
          </a:prstGeom>
        </p:spPr>
      </p:pic>
    </p:spTree>
    <p:extLst>
      <p:ext uri="{BB962C8B-B14F-4D97-AF65-F5344CB8AC3E}">
        <p14:creationId xmlns:p14="http://schemas.microsoft.com/office/powerpoint/2010/main" val="285920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1799-B438-49B7-9F9C-FB7BAFCE9ECF}"/>
              </a:ext>
            </a:extLst>
          </p:cNvPr>
          <p:cNvSpPr>
            <a:spLocks noGrp="1"/>
          </p:cNvSpPr>
          <p:nvPr>
            <p:ph type="ctrTitle"/>
          </p:nvPr>
        </p:nvSpPr>
        <p:spPr>
          <a:xfrm>
            <a:off x="597394" y="404530"/>
            <a:ext cx="6753526" cy="624170"/>
          </a:xfrm>
        </p:spPr>
        <p:txBody>
          <a:bodyPr/>
          <a:lstStyle/>
          <a:p>
            <a:r>
              <a:rPr lang="en-IN" dirty="0"/>
              <a:t>Approaches Used For Image Steganography</a:t>
            </a:r>
          </a:p>
        </p:txBody>
      </p:sp>
      <p:graphicFrame>
        <p:nvGraphicFramePr>
          <p:cNvPr id="3" name="Diagram 2">
            <a:extLst>
              <a:ext uri="{FF2B5EF4-FFF2-40B4-BE49-F238E27FC236}">
                <a16:creationId xmlns:a16="http://schemas.microsoft.com/office/drawing/2014/main" id="{2DBAF4E3-6A7F-46A0-9CFC-BCE5423B1184}"/>
              </a:ext>
            </a:extLst>
          </p:cNvPr>
          <p:cNvGraphicFramePr/>
          <p:nvPr>
            <p:extLst>
              <p:ext uri="{D42A27DB-BD31-4B8C-83A1-F6EECF244321}">
                <p14:modId xmlns:p14="http://schemas.microsoft.com/office/powerpoint/2010/main" val="1536566402"/>
              </p:ext>
            </p:extLst>
          </p:nvPr>
        </p:nvGraphicFramePr>
        <p:xfrm>
          <a:off x="1524000" y="1078706"/>
          <a:ext cx="6096000" cy="3525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46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2FF39-CDCC-49D2-9E71-6A365CD5722B}"/>
              </a:ext>
            </a:extLst>
          </p:cNvPr>
          <p:cNvSpPr>
            <a:spLocks noGrp="1"/>
          </p:cNvSpPr>
          <p:nvPr>
            <p:ph type="body" idx="1"/>
          </p:nvPr>
        </p:nvSpPr>
        <p:spPr>
          <a:xfrm>
            <a:off x="618827" y="1271239"/>
            <a:ext cx="7573602" cy="3193613"/>
          </a:xfrm>
        </p:spPr>
        <p:txBody>
          <a:bodyPr/>
          <a:lstStyle/>
          <a:p>
            <a:pPr algn="just"/>
            <a:r>
              <a:rPr lang="en-US" sz="1600" b="0" i="0" dirty="0">
                <a:solidFill>
                  <a:schemeClr val="accent2">
                    <a:lumMod val="75000"/>
                  </a:schemeClr>
                </a:solidFill>
                <a:effectLst/>
                <a:latin typeface="Times New Roman" panose="02020603050405020304" pitchFamily="18" charset="0"/>
              </a:rPr>
              <a:t>The discrete cosine transform (DCT) is a transformation method that separates the image into parts (or spectral sub-bands) of differing importance (with respect to the image's visual quality). </a:t>
            </a:r>
          </a:p>
          <a:p>
            <a:pPr algn="just"/>
            <a:r>
              <a:rPr lang="en-US" sz="1600" dirty="0">
                <a:solidFill>
                  <a:schemeClr val="accent2">
                    <a:lumMod val="75000"/>
                  </a:schemeClr>
                </a:solidFill>
                <a:latin typeface="Times New Roman" panose="02020603050405020304" pitchFamily="18" charset="0"/>
              </a:rPr>
              <a:t>S</a:t>
            </a:r>
            <a:r>
              <a:rPr lang="en-US" sz="1600" b="0" i="0" dirty="0">
                <a:solidFill>
                  <a:schemeClr val="accent2">
                    <a:lumMod val="75000"/>
                  </a:schemeClr>
                </a:solidFill>
                <a:effectLst/>
                <a:latin typeface="Times New Roman" panose="02020603050405020304" pitchFamily="18" charset="0"/>
              </a:rPr>
              <a:t>imilar to the discrete Fourier transform: it transforms a signal or image from the spatial domain to the frequency domain.</a:t>
            </a:r>
          </a:p>
          <a:p>
            <a:pPr algn="just"/>
            <a:r>
              <a:rPr lang="en-IN" sz="1600" dirty="0">
                <a:solidFill>
                  <a:schemeClr val="accent2">
                    <a:lumMod val="75000"/>
                  </a:schemeClr>
                </a:solidFill>
                <a:latin typeface="Times New Roman" panose="02020603050405020304" pitchFamily="18" charset="0"/>
              </a:rPr>
              <a:t>W</a:t>
            </a:r>
            <a:r>
              <a:rPr lang="en-IN" sz="1600" b="0" i="0" dirty="0">
                <a:solidFill>
                  <a:schemeClr val="accent2">
                    <a:lumMod val="75000"/>
                  </a:schemeClr>
                </a:solidFill>
                <a:effectLst/>
                <a:latin typeface="Times New Roman" panose="02020603050405020304" pitchFamily="18" charset="0"/>
              </a:rPr>
              <a:t>idely used transformation technique in signal processing, image processing and by far the most widely used linear transform in data compression.</a:t>
            </a:r>
          </a:p>
          <a:p>
            <a:endParaRPr lang="en-US" b="0" i="0" dirty="0">
              <a:solidFill>
                <a:schemeClr val="accent2">
                  <a:lumMod val="75000"/>
                </a:schemeClr>
              </a:solidFill>
              <a:effectLst/>
              <a:latin typeface="Times New Roman" panose="02020603050405020304" pitchFamily="18" charset="0"/>
            </a:endParaRPr>
          </a:p>
          <a:p>
            <a:endParaRPr lang="en-US" dirty="0">
              <a:solidFill>
                <a:schemeClr val="accent2">
                  <a:lumMod val="75000"/>
                </a:schemeClr>
              </a:solidFill>
              <a:latin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13D36BF3-E5FB-4A00-AED3-B8AC6F86E6C6}"/>
              </a:ext>
            </a:extLst>
          </p:cNvPr>
          <p:cNvSpPr>
            <a:spLocks noGrp="1"/>
          </p:cNvSpPr>
          <p:nvPr>
            <p:ph type="ctrTitle"/>
          </p:nvPr>
        </p:nvSpPr>
        <p:spPr>
          <a:xfrm>
            <a:off x="1055648" y="448846"/>
            <a:ext cx="6243670" cy="577800"/>
          </a:xfrm>
        </p:spPr>
        <p:txBody>
          <a:bodyPr/>
          <a:lstStyle/>
          <a:p>
            <a:r>
              <a:rPr lang="en-US" dirty="0"/>
              <a:t>About Discrete Cosine Transform (DCT)</a:t>
            </a:r>
            <a:endParaRPr lang="en-IN" dirty="0"/>
          </a:p>
        </p:txBody>
      </p:sp>
    </p:spTree>
    <p:extLst>
      <p:ext uri="{BB962C8B-B14F-4D97-AF65-F5344CB8AC3E}">
        <p14:creationId xmlns:p14="http://schemas.microsoft.com/office/powerpoint/2010/main" val="104472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5" name="Title 4">
            <a:extLst>
              <a:ext uri="{FF2B5EF4-FFF2-40B4-BE49-F238E27FC236}">
                <a16:creationId xmlns:a16="http://schemas.microsoft.com/office/drawing/2014/main" id="{CB8CE865-384A-4753-B441-0823393274C0}"/>
              </a:ext>
            </a:extLst>
          </p:cNvPr>
          <p:cNvSpPr>
            <a:spLocks noGrp="1"/>
          </p:cNvSpPr>
          <p:nvPr>
            <p:ph type="ctrTitle"/>
          </p:nvPr>
        </p:nvSpPr>
        <p:spPr>
          <a:xfrm>
            <a:off x="2756787" y="245071"/>
            <a:ext cx="3055800" cy="547800"/>
          </a:xfrm>
        </p:spPr>
        <p:txBody>
          <a:bodyPr/>
          <a:lstStyle/>
          <a:p>
            <a:r>
              <a:rPr lang="en-US" sz="2800" dirty="0"/>
              <a:t>Formulae</a:t>
            </a:r>
            <a:endParaRPr lang="en-IN" sz="2800" dirty="0"/>
          </a:p>
        </p:txBody>
      </p:sp>
      <p:pic>
        <p:nvPicPr>
          <p:cNvPr id="3" name="Picture 2">
            <a:extLst>
              <a:ext uri="{FF2B5EF4-FFF2-40B4-BE49-F238E27FC236}">
                <a16:creationId xmlns:a16="http://schemas.microsoft.com/office/drawing/2014/main" id="{6CA18BD2-AE59-46B1-B088-FC9B6BCA774A}"/>
              </a:ext>
            </a:extLst>
          </p:cNvPr>
          <p:cNvPicPr>
            <a:picLocks noChangeAspect="1"/>
          </p:cNvPicPr>
          <p:nvPr/>
        </p:nvPicPr>
        <p:blipFill rotWithShape="1">
          <a:blip r:embed="rId3"/>
          <a:srcRect t="31239"/>
          <a:stretch/>
        </p:blipFill>
        <p:spPr>
          <a:xfrm>
            <a:off x="770060" y="1657956"/>
            <a:ext cx="7376412" cy="888423"/>
          </a:xfrm>
          <a:prstGeom prst="rect">
            <a:avLst/>
          </a:prstGeom>
        </p:spPr>
      </p:pic>
      <p:pic>
        <p:nvPicPr>
          <p:cNvPr id="6" name="Picture 5">
            <a:extLst>
              <a:ext uri="{FF2B5EF4-FFF2-40B4-BE49-F238E27FC236}">
                <a16:creationId xmlns:a16="http://schemas.microsoft.com/office/drawing/2014/main" id="{7FCD772E-50CF-463B-84E1-AACCA1ED4904}"/>
              </a:ext>
            </a:extLst>
          </p:cNvPr>
          <p:cNvPicPr>
            <a:picLocks noChangeAspect="1"/>
          </p:cNvPicPr>
          <p:nvPr/>
        </p:nvPicPr>
        <p:blipFill>
          <a:blip r:embed="rId4"/>
          <a:stretch>
            <a:fillRect/>
          </a:stretch>
        </p:blipFill>
        <p:spPr>
          <a:xfrm>
            <a:off x="770061" y="3285920"/>
            <a:ext cx="7376412" cy="937608"/>
          </a:xfrm>
          <a:prstGeom prst="rect">
            <a:avLst/>
          </a:prstGeom>
        </p:spPr>
      </p:pic>
      <p:sp>
        <p:nvSpPr>
          <p:cNvPr id="8" name="TextBox 7">
            <a:extLst>
              <a:ext uri="{FF2B5EF4-FFF2-40B4-BE49-F238E27FC236}">
                <a16:creationId xmlns:a16="http://schemas.microsoft.com/office/drawing/2014/main" id="{9050BCC4-2034-452A-8614-D0D9D075347C}"/>
              </a:ext>
            </a:extLst>
          </p:cNvPr>
          <p:cNvSpPr txBox="1"/>
          <p:nvPr/>
        </p:nvSpPr>
        <p:spPr>
          <a:xfrm>
            <a:off x="770059" y="1128663"/>
            <a:ext cx="1141867" cy="369332"/>
          </a:xfrm>
          <a:prstGeom prst="rect">
            <a:avLst/>
          </a:prstGeom>
          <a:noFill/>
        </p:spPr>
        <p:txBody>
          <a:bodyPr wrap="square" rtlCol="0">
            <a:spAutoFit/>
          </a:bodyPr>
          <a:lstStyle/>
          <a:p>
            <a:r>
              <a:rPr lang="en-IN" sz="1800" dirty="0">
                <a:solidFill>
                  <a:schemeClr val="bg1"/>
                </a:solidFill>
              </a:rPr>
              <a:t>DCT - II</a:t>
            </a:r>
          </a:p>
        </p:txBody>
      </p:sp>
      <p:sp>
        <p:nvSpPr>
          <p:cNvPr id="11" name="TextBox 10">
            <a:extLst>
              <a:ext uri="{FF2B5EF4-FFF2-40B4-BE49-F238E27FC236}">
                <a16:creationId xmlns:a16="http://schemas.microsoft.com/office/drawing/2014/main" id="{351BAC1A-0B87-4042-9A19-8B87476D1874}"/>
              </a:ext>
            </a:extLst>
          </p:cNvPr>
          <p:cNvSpPr txBox="1"/>
          <p:nvPr/>
        </p:nvSpPr>
        <p:spPr>
          <a:xfrm>
            <a:off x="770059" y="2706340"/>
            <a:ext cx="2056268" cy="369332"/>
          </a:xfrm>
          <a:prstGeom prst="rect">
            <a:avLst/>
          </a:prstGeom>
          <a:noFill/>
        </p:spPr>
        <p:txBody>
          <a:bodyPr wrap="square" rtlCol="0">
            <a:spAutoFit/>
          </a:bodyPr>
          <a:lstStyle/>
          <a:p>
            <a:r>
              <a:rPr lang="en-IN" sz="1800" dirty="0">
                <a:solidFill>
                  <a:schemeClr val="bg1"/>
                </a:solidFill>
              </a:rPr>
              <a:t>DCT – III or IDCT</a:t>
            </a: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TotalTime>
  <Words>2370</Words>
  <Application>Microsoft Office PowerPoint</Application>
  <PresentationFormat>On-screen Show (16:9)</PresentationFormat>
  <Paragraphs>259</Paragraphs>
  <Slides>34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Livvic Light</vt:lpstr>
      <vt:lpstr>Wingdings</vt:lpstr>
      <vt:lpstr>Times New Roman</vt:lpstr>
      <vt:lpstr>Nunito Light</vt:lpstr>
      <vt:lpstr>Share Tech</vt:lpstr>
      <vt:lpstr>Fira Sans Extra Condensed Medium</vt:lpstr>
      <vt:lpstr>Maven Pro</vt:lpstr>
      <vt:lpstr>Data Science Consulting by Slidesgo</vt:lpstr>
      <vt:lpstr>IMPLEMENTING TEXTMESSAGE CONCEALMENT THROUGH DIGITALWATERMARKING</vt:lpstr>
      <vt:lpstr>INTRODUCTION</vt:lpstr>
      <vt:lpstr>What is Watermarking?</vt:lpstr>
      <vt:lpstr>Types of Watermarks</vt:lpstr>
      <vt:lpstr>Literature Review</vt:lpstr>
      <vt:lpstr>What is Image Steganography?</vt:lpstr>
      <vt:lpstr>Approaches Used For Image Steganography</vt:lpstr>
      <vt:lpstr>About Discrete Cosine Transform (DCT)</vt:lpstr>
      <vt:lpstr>Formulae</vt:lpstr>
      <vt:lpstr>About AES Encryption System</vt:lpstr>
      <vt:lpstr>Project Objective</vt:lpstr>
      <vt:lpstr>PowerPoint Presentation</vt:lpstr>
      <vt:lpstr>Python Libraries Used</vt:lpstr>
      <vt:lpstr>About PSNR (Peak Signal Noise Ratio)</vt:lpstr>
      <vt:lpstr>PowerPoint Presentation</vt:lpstr>
      <vt:lpstr>PowerPoint Presentation</vt:lpstr>
      <vt:lpstr>PowerPoint Presentation</vt:lpstr>
      <vt:lpstr>PowerPoint Presentation</vt:lpstr>
      <vt:lpstr>Framework and Algorithm</vt:lpstr>
      <vt:lpstr>PowerPoint Presentation</vt:lpstr>
      <vt:lpstr>PowerPoint Presentation</vt:lpstr>
      <vt:lpstr>PowerPoint Presentation</vt:lpstr>
      <vt:lpstr>PowerPoint Presentation</vt:lpstr>
      <vt:lpstr>Results</vt:lpstr>
      <vt:lpstr>Screen Shots of User Interface</vt:lpstr>
      <vt:lpstr>PowerPoint Presentation</vt:lpstr>
      <vt:lpstr>Output</vt:lpstr>
      <vt:lpstr>Output</vt:lpstr>
      <vt:lpstr>Conclusion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WATERMARKING TO HIDE  TEXT MESSAGES</dc:title>
  <dc:creator>DELL</dc:creator>
  <cp:lastModifiedBy>Saishyam R</cp:lastModifiedBy>
  <cp:revision>32</cp:revision>
  <dcterms:modified xsi:type="dcterms:W3CDTF">2023-03-30T00:03:05Z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2023-02-20T13:23:40Z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f3904fb7-9030-44e5-9c01-5148a03a426a</vt:lpwstr>
  </property>
  <property fmtid="{D5CDD505-2E9C-101B-9397-08002B2CF9AE}" pid="7" name="MSIP_Label_defa4170-0d19-0005-0004-bc88714345d2_ActionId">
    <vt:lpwstr>a0402803-a84b-4930-a795-2c6395b9f786</vt:lpwstr>
  </property>
  <property fmtid="{D5CDD505-2E9C-101B-9397-08002B2CF9AE}" pid="8" name="MSIP_Label_defa4170-0d19-0005-0004-bc88714345d2_ContentBits">
    <vt:lpwstr>0</vt:lpwstr>
  </property>
</Properties>
</file>